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0"/>
  </p:handoutMasterIdLst>
  <p:sldIdLst>
    <p:sldId id="590" r:id="rId3"/>
    <p:sldId id="299" r:id="rId5"/>
    <p:sldId id="419" r:id="rId6"/>
    <p:sldId id="576" r:id="rId7"/>
    <p:sldId id="583" r:id="rId8"/>
    <p:sldId id="585" r:id="rId9"/>
    <p:sldId id="634" r:id="rId10"/>
    <p:sldId id="584" r:id="rId11"/>
    <p:sldId id="633" r:id="rId12"/>
    <p:sldId id="635" r:id="rId13"/>
    <p:sldId id="676" r:id="rId14"/>
    <p:sldId id="677" r:id="rId15"/>
    <p:sldId id="591" r:id="rId16"/>
    <p:sldId id="577" r:id="rId17"/>
    <p:sldId id="680" r:id="rId18"/>
    <p:sldId id="678" r:id="rId19"/>
    <p:sldId id="579" r:id="rId20"/>
    <p:sldId id="679" r:id="rId21"/>
    <p:sldId id="905" r:id="rId22"/>
    <p:sldId id="578" r:id="rId23"/>
    <p:sldId id="718" r:id="rId24"/>
    <p:sldId id="632" r:id="rId25"/>
    <p:sldId id="636" r:id="rId26"/>
    <p:sldId id="720" r:id="rId27"/>
    <p:sldId id="722" r:id="rId28"/>
    <p:sldId id="752" r:id="rId29"/>
    <p:sldId id="753" r:id="rId30"/>
    <p:sldId id="754" r:id="rId31"/>
    <p:sldId id="755" r:id="rId32"/>
    <p:sldId id="756" r:id="rId33"/>
    <p:sldId id="758" r:id="rId34"/>
    <p:sldId id="638" r:id="rId35"/>
    <p:sldId id="768" r:id="rId36"/>
    <p:sldId id="769" r:id="rId37"/>
    <p:sldId id="719" r:id="rId38"/>
    <p:sldId id="582" r:id="rId39"/>
    <p:sldId id="263" r:id="rId40"/>
    <p:sldId id="271" r:id="rId41"/>
    <p:sldId id="272" r:id="rId42"/>
    <p:sldId id="275" r:id="rId43"/>
    <p:sldId id="276" r:id="rId44"/>
    <p:sldId id="277" r:id="rId45"/>
    <p:sldId id="278" r:id="rId46"/>
    <p:sldId id="279" r:id="rId47"/>
    <p:sldId id="281" r:id="rId48"/>
    <p:sldId id="282" r:id="rId49"/>
    <p:sldId id="821" r:id="rId50"/>
    <p:sldId id="822" r:id="rId51"/>
    <p:sldId id="824" r:id="rId52"/>
    <p:sldId id="825" r:id="rId53"/>
    <p:sldId id="826" r:id="rId54"/>
    <p:sldId id="829" r:id="rId55"/>
    <p:sldId id="830" r:id="rId56"/>
    <p:sldId id="831" r:id="rId57"/>
    <p:sldId id="832" r:id="rId58"/>
    <p:sldId id="833" r:id="rId59"/>
    <p:sldId id="844" r:id="rId60"/>
    <p:sldId id="845" r:id="rId61"/>
    <p:sldId id="871" r:id="rId62"/>
    <p:sldId id="880" r:id="rId63"/>
    <p:sldId id="872" r:id="rId64"/>
    <p:sldId id="873" r:id="rId65"/>
    <p:sldId id="874" r:id="rId66"/>
    <p:sldId id="886" r:id="rId67"/>
    <p:sldId id="889" r:id="rId68"/>
    <p:sldId id="891" r:id="rId69"/>
    <p:sldId id="892" r:id="rId70"/>
    <p:sldId id="903" r:id="rId71"/>
    <p:sldId id="904" r:id="rId72"/>
    <p:sldId id="804" r:id="rId73"/>
    <p:sldId id="1026" r:id="rId74"/>
    <p:sldId id="999" r:id="rId75"/>
    <p:sldId id="782" r:id="rId76"/>
    <p:sldId id="781" r:id="rId77"/>
    <p:sldId id="780" r:id="rId78"/>
    <p:sldId id="777" r:id="rId79"/>
    <p:sldId id="778" r:id="rId80"/>
    <p:sldId id="779" r:id="rId81"/>
    <p:sldId id="1001" r:id="rId82"/>
    <p:sldId id="790" r:id="rId83"/>
    <p:sldId id="791" r:id="rId84"/>
    <p:sldId id="1027" r:id="rId85"/>
    <p:sldId id="792" r:id="rId86"/>
    <p:sldId id="793" r:id="rId87"/>
    <p:sldId id="794" r:id="rId88"/>
    <p:sldId id="795" r:id="rId89"/>
    <p:sldId id="796" r:id="rId90"/>
    <p:sldId id="799" r:id="rId91"/>
    <p:sldId id="802" r:id="rId92"/>
    <p:sldId id="803" r:id="rId93"/>
    <p:sldId id="588" r:id="rId94"/>
    <p:sldId id="906" r:id="rId95"/>
    <p:sldId id="907" r:id="rId96"/>
    <p:sldId id="908" r:id="rId97"/>
    <p:sldId id="909" r:id="rId98"/>
    <p:sldId id="414" r:id="rId99"/>
  </p:sldIdLst>
  <p:sldSz cx="9144000" cy="5143500" type="screen16x9"/>
  <p:notesSz cx="6858000" cy="9144000"/>
  <p:custDataLst>
    <p:tags r:id="rId10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默认节" id="{4BC1DD26-176C-1A4F-B411-5C978AA97A91}">
          <p14:sldIdLst>
            <p14:sldId id="590"/>
            <p14:sldId id="299"/>
            <p14:sldId id="419"/>
            <p14:sldId id="576"/>
            <p14:sldId id="583"/>
            <p14:sldId id="585"/>
            <p14:sldId id="634"/>
            <p14:sldId id="584"/>
            <p14:sldId id="633"/>
            <p14:sldId id="635"/>
            <p14:sldId id="676"/>
            <p14:sldId id="677"/>
            <p14:sldId id="591"/>
            <p14:sldId id="577"/>
            <p14:sldId id="680"/>
            <p14:sldId id="678"/>
            <p14:sldId id="579"/>
            <p14:sldId id="679"/>
            <p14:sldId id="905"/>
            <p14:sldId id="578"/>
            <p14:sldId id="718"/>
            <p14:sldId id="632"/>
            <p14:sldId id="636"/>
            <p14:sldId id="720"/>
            <p14:sldId id="722"/>
            <p14:sldId id="752"/>
            <p14:sldId id="753"/>
            <p14:sldId id="754"/>
            <p14:sldId id="755"/>
            <p14:sldId id="756"/>
            <p14:sldId id="758"/>
            <p14:sldId id="638"/>
            <p14:sldId id="768"/>
            <p14:sldId id="769"/>
            <p14:sldId id="719"/>
            <p14:sldId id="582"/>
            <p14:sldId id="263"/>
            <p14:sldId id="271"/>
            <p14:sldId id="272"/>
            <p14:sldId id="275"/>
            <p14:sldId id="276"/>
            <p14:sldId id="277"/>
            <p14:sldId id="278"/>
            <p14:sldId id="279"/>
            <p14:sldId id="281"/>
            <p14:sldId id="282"/>
            <p14:sldId id="821"/>
            <p14:sldId id="822"/>
            <p14:sldId id="824"/>
            <p14:sldId id="825"/>
            <p14:sldId id="826"/>
            <p14:sldId id="829"/>
            <p14:sldId id="830"/>
            <p14:sldId id="831"/>
            <p14:sldId id="832"/>
            <p14:sldId id="833"/>
            <p14:sldId id="844"/>
            <p14:sldId id="845"/>
            <p14:sldId id="871"/>
            <p14:sldId id="880"/>
            <p14:sldId id="872"/>
            <p14:sldId id="873"/>
            <p14:sldId id="874"/>
            <p14:sldId id="886"/>
            <p14:sldId id="889"/>
            <p14:sldId id="891"/>
            <p14:sldId id="892"/>
            <p14:sldId id="903"/>
            <p14:sldId id="904"/>
            <p14:sldId id="804"/>
            <p14:sldId id="1026"/>
            <p14:sldId id="999"/>
            <p14:sldId id="782"/>
            <p14:sldId id="781"/>
            <p14:sldId id="780"/>
            <p14:sldId id="777"/>
            <p14:sldId id="778"/>
            <p14:sldId id="779"/>
            <p14:sldId id="1001"/>
            <p14:sldId id="790"/>
            <p14:sldId id="791"/>
            <p14:sldId id="1027"/>
            <p14:sldId id="792"/>
            <p14:sldId id="793"/>
            <p14:sldId id="794"/>
            <p14:sldId id="795"/>
            <p14:sldId id="796"/>
            <p14:sldId id="799"/>
            <p14:sldId id="802"/>
            <p14:sldId id="803"/>
            <p14:sldId id="588"/>
            <p14:sldId id="906"/>
            <p14:sldId id="907"/>
            <p14:sldId id="908"/>
            <p14:sldId id="909"/>
            <p14:sldId id="414"/>
          </p14:sldIdLst>
        </p14:section>
      </p14:sectionLst>
    </p:ext>
    <p:ext uri="{EFAFB233-063F-42B5-8137-9DF3F51BA10A}">
      <p15:sldGuideLst xmlns:p15="http://schemas.microsoft.com/office/powerpoint/2012/main">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43992" autoAdjust="0"/>
  </p:normalViewPr>
  <p:slideViewPr>
    <p:cSldViewPr snapToGrid="0" snapToObjects="1" showGuides="1">
      <p:cViewPr>
        <p:scale>
          <a:sx n="100" d="100"/>
          <a:sy n="100" d="100"/>
        </p:scale>
        <p:origin x="-132" y="1206"/>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18234"/>
    </p:cViewPr>
  </p:sorterViewPr>
  <p:notesViewPr>
    <p:cSldViewPr snapToGrid="0" snapToObjects="1">
      <p:cViewPr varScale="1">
        <p:scale>
          <a:sx n="67" d="100"/>
          <a:sy n="67" d="100"/>
        </p:scale>
        <p:origin x="3120" y="43"/>
      </p:cViewPr>
      <p:guideLst>
        <p:guide orient="horz" pos="3065"/>
        <p:guide pos="211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tags" Target="tags/tag15.xml"/><Relationship Id="rId104" Type="http://schemas.openxmlformats.org/officeDocument/2006/relationships/commentAuthors" Target="commentAuthors.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p:txBody>
      </p:sp>
      <p:sp>
        <p:nvSpPr>
          <p:cNvPr id="52" name="Shape 5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业务参数校验</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endParaRPr lang="zh-CN" altLang="en-US"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endParaRPr lang="zh-CN" altLang="en-US" sz="1200" b="0" i="0" dirty="0" smtClean="0">
              <a:latin typeface="+mn-lt"/>
              <a:ea typeface="+mn-ea"/>
              <a:cs typeface="+mn-cs"/>
              <a:sym typeface="Franklin Gothic Book"/>
            </a:endParaRP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时运行不同的模式，你可以通过传递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endParaRPr lang="zh-CN" altLang="en-US" dirty="0" smtClean="0"/>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endParaRPr lang="zh-CN" altLang="en-US" dirty="0" smtClean="0"/>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endParaRPr lang="en-US" altLang="zh-CN" dirty="0" smtClean="0"/>
          </a:p>
          <a:p>
            <a:r>
              <a:rPr lang="zh-CN" altLang="en-US" dirty="0" smtClean="0"/>
              <a:t>复制代码</a:t>
            </a:r>
            <a:endParaRPr lang="zh-CN" altLang="en-US" dirty="0" smtClean="0"/>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endParaRPr lang="zh-CN" altLang="en-US" dirty="0" smtClean="0"/>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endParaRPr lang="zh-CN" altLang="en-US" dirty="0" smtClean="0"/>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endParaRPr lang="zh-CN" altLang="en-US" dirty="0" smtClean="0"/>
          </a:p>
          <a:p>
            <a:r>
              <a:rPr lang="zh-CN" altLang="en-US" dirty="0" smtClean="0"/>
              <a:t>路由守卫</a:t>
            </a:r>
            <a:endParaRPr lang="zh-CN" altLang="en-US" dirty="0" smtClean="0"/>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endParaRPr lang="zh-CN" altLang="en-US" dirty="0" smtClean="0"/>
          </a:p>
          <a:p>
            <a:endParaRPr lang="zh-CN" altLang="en-US" dirty="0" smtClean="0"/>
          </a:p>
          <a:p>
            <a:r>
              <a:rPr lang="zh-CN" altLang="en-US" dirty="0" smtClean="0"/>
              <a:t>判断用户是否登录，没登录则只能进入白名单页面，比如登录页</a:t>
            </a:r>
            <a:endParaRPr lang="zh-CN" altLang="en-US" dirty="0" smtClean="0"/>
          </a:p>
          <a:p>
            <a:r>
              <a:rPr lang="zh-CN" altLang="en-US" dirty="0" smtClean="0"/>
              <a:t>如果已经登录，那么将不允许进入登录页</a:t>
            </a:r>
            <a:endParaRPr lang="zh-CN" altLang="en-US" dirty="0" smtClean="0"/>
          </a:p>
          <a:p>
            <a:r>
              <a:rPr lang="zh-CN" altLang="en-US" dirty="0" smtClean="0"/>
              <a:t>如果已经登录，那么还要检查是否拿到用户角色，如果没有，并且开启了动态路由功能，则要调用用户详情接口</a:t>
            </a:r>
            <a:endParaRPr lang="zh-CN" altLang="en-US" dirty="0" smtClean="0"/>
          </a:p>
          <a:p>
            <a:r>
              <a:rPr lang="zh-CN" altLang="en-US" dirty="0" smtClean="0"/>
              <a:t>如果没有开启动态路由功能，则启用默认角色</a:t>
            </a:r>
            <a:endParaRPr lang="zh-CN" altLang="en-US" dirty="0" smtClean="0"/>
          </a:p>
          <a:p>
            <a:r>
              <a:rPr lang="zh-CN" altLang="en-US" dirty="0" smtClean="0"/>
              <a:t>不管什么情况，一旦发生错误，就重置 </a:t>
            </a:r>
            <a:r>
              <a:rPr lang="en-US" altLang="zh-CN" dirty="0" smtClean="0"/>
              <a:t>Token</a:t>
            </a:r>
            <a:r>
              <a:rPr lang="zh-CN" altLang="en-US" dirty="0" smtClean="0"/>
              <a:t>，并重定向到登录页</a:t>
            </a:r>
            <a:endParaRPr lang="zh-CN" altLang="en-US" dirty="0" smtClean="0"/>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endParaRPr lang="zh-CN" altLang="en-US" dirty="0" smtClean="0"/>
          </a:p>
          <a:p>
            <a:r>
              <a:rPr lang="zh-CN" altLang="en-US" dirty="0" smtClean="0"/>
              <a:t>这里如果通过路由守卫的检查后，我们就能正常跳转到首页了。</a:t>
            </a:r>
            <a:endParaRPr lang="zh-CN" altLang="en-US" dirty="0" smtClean="0"/>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Vue 的核心功能是声明式渲染：通过</a:t>
            </a:r>
            <a:r>
              <a:rPr lang="zh-CN" altLang="en-US" dirty="0" smtClean="0"/>
              <a:t>扩展标准 </a:t>
            </a:r>
            <a:r>
              <a:rPr lang="zh-CN" altLang="en-US" dirty="0"/>
              <a:t>HTML 的模板语法</a:t>
            </a:r>
            <a:r>
              <a:rPr lang="zh-CN" altLang="en-US" dirty="0" smtClean="0"/>
              <a:t>，根据 </a:t>
            </a:r>
            <a:r>
              <a:rPr lang="zh-CN" altLang="en-US" dirty="0"/>
              <a:t>JavaScript 的状态来描述 HTML 应该是什么样子的。当状态改变时，HTML 会自动更新。</a:t>
            </a:r>
            <a:endParaRPr lang="zh-CN" altLang="en-US" dirty="0"/>
          </a:p>
          <a:p>
            <a:endParaRPr lang="zh-CN" altLang="en-US" dirty="0"/>
          </a:p>
          <a:p>
            <a:r>
              <a:rPr lang="zh-CN" altLang="en-US" dirty="0"/>
              <a:t>能在改变时触发更新的状态被称作是响应式的。我们可以使用 Vue 的 reactive() API 来声明响应式状态</a:t>
            </a:r>
            <a:r>
              <a:rPr lang="zh-CN" altLang="en-US" dirty="0" smtClean="0"/>
              <a:t>。由 reactive() 创建的对象其实就是一个响应式的对象，其行为与普通对象一样：</a:t>
            </a:r>
            <a:endParaRPr lang="zh-CN" altLang="en-US" dirty="0" smtClean="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endParaRPr lang="zh-CN" altLang="en-US" dirty="0"/>
          </a:p>
          <a:p>
            <a:r>
              <a:rPr lang="zh-CN" altLang="en-US" dirty="0"/>
              <a:t>在 Vue 中，mustache 语法 (即双大括号) 只能用于文本插值。为了给 attribute 绑定一个动态值，需要使用 v-bind 指令：</a:t>
            </a:r>
            <a:endParaRPr lang="zh-CN" altLang="en-US" dirty="0"/>
          </a:p>
          <a:p>
            <a:endParaRPr lang="zh-CN" altLang="en-US" dirty="0"/>
          </a:p>
          <a:p>
            <a:r>
              <a:rPr lang="zh-CN" altLang="en-US" dirty="0"/>
              <a:t>template</a:t>
            </a:r>
            <a:endParaRPr lang="zh-CN" altLang="en-US" dirty="0"/>
          </a:p>
          <a:p>
            <a:r>
              <a:rPr lang="zh-CN" altLang="en-US" dirty="0"/>
              <a:t>&lt;div v-bind:id="dynamicId"&gt;&lt;/div&gt;</a:t>
            </a:r>
            <a:endParaRPr lang="zh-CN" altLang="en-US" dirty="0"/>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endParaRPr lang="zh-CN" altLang="en-US" dirty="0"/>
          </a:p>
          <a:p>
            <a:endParaRPr lang="zh-CN" altLang="en-US" dirty="0"/>
          </a:p>
          <a:p>
            <a:r>
              <a:rPr lang="zh-CN" altLang="en-US" dirty="0"/>
              <a:t>冒号后面的部分 (:id) 是指令的“参数”。此处，元素的 id attribute 将与组件状态里的 dynamicId 属性保持同步。</a:t>
            </a:r>
            <a:endParaRPr lang="zh-CN" altLang="en-US" dirty="0"/>
          </a:p>
          <a:p>
            <a:endParaRPr lang="zh-CN" altLang="en-US" dirty="0"/>
          </a:p>
          <a:p>
            <a:r>
              <a:rPr lang="zh-CN" altLang="en-US" dirty="0"/>
              <a:t>由于 v-bind 使用地非常频繁，它有一个专门的简写语法：</a:t>
            </a:r>
            <a:endParaRPr lang="zh-CN" altLang="en-US" dirty="0"/>
          </a:p>
          <a:p>
            <a:endParaRPr lang="zh-CN" altLang="en-US" dirty="0"/>
          </a:p>
          <a:p>
            <a:r>
              <a:rPr lang="zh-CN" altLang="en-US" dirty="0"/>
              <a:t>template</a:t>
            </a:r>
            <a:endParaRPr lang="zh-CN" altLang="en-US" dirty="0"/>
          </a:p>
          <a:p>
            <a:r>
              <a:rPr lang="zh-CN" altLang="en-US" dirty="0"/>
              <a:t>&lt;div :id="dynamicId"&gt;&lt;/div&gt;</a:t>
            </a:r>
            <a:endParaRPr lang="zh-CN" altLang="en-US" dirty="0"/>
          </a:p>
          <a:p>
            <a:r>
              <a:rPr lang="zh-CN" altLang="en-US" dirty="0"/>
              <a:t>现在，试着把一个动态的 class 绑定添加到这个 &lt;h1&gt; 上，并使用 titleClass 的 ref 作为它的值。如果绑定正确，文字将会变为红色。</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endParaRPr lang="zh-CN" altLang="en-US" dirty="0"/>
          </a:p>
          <a:p>
            <a:endParaRPr lang="zh-CN" altLang="en-US" dirty="0"/>
          </a:p>
          <a:p>
            <a:r>
              <a:rPr lang="zh-CN" altLang="en-US" dirty="0"/>
              <a:t>template</a:t>
            </a:r>
            <a:endParaRPr lang="zh-CN" altLang="en-US" dirty="0"/>
          </a:p>
          <a:p>
            <a:r>
              <a:rPr lang="zh-CN" altLang="en-US" dirty="0"/>
              <a:t>&lt;button v-on:click="increment"&gt;{{ count }}&lt;/button&gt;</a:t>
            </a:r>
            <a:endParaRPr lang="zh-CN" altLang="en-US" dirty="0"/>
          </a:p>
          <a:p>
            <a:r>
              <a:rPr lang="zh-CN" altLang="en-US" dirty="0"/>
              <a:t>因为其经常使用，v-on 也有一个简写语法：</a:t>
            </a:r>
            <a:endParaRPr lang="zh-CN" altLang="en-US" dirty="0"/>
          </a:p>
          <a:p>
            <a:endParaRPr lang="zh-CN" altLang="en-US" dirty="0"/>
          </a:p>
          <a:p>
            <a:r>
              <a:rPr lang="zh-CN" altLang="en-US" dirty="0"/>
              <a:t>template</a:t>
            </a:r>
            <a:endParaRPr lang="zh-CN" altLang="en-US" dirty="0"/>
          </a:p>
          <a:p>
            <a:r>
              <a:rPr lang="zh-CN" altLang="en-US" dirty="0"/>
              <a:t>&lt;button @click="increment"&gt;{{ count }}&lt;/button&gt;</a:t>
            </a:r>
            <a:endParaRPr lang="zh-CN" altLang="en-US" dirty="0"/>
          </a:p>
          <a:p>
            <a:r>
              <a:rPr lang="zh-CN" altLang="en-US" dirty="0"/>
              <a:t>此处，increment 引用了一个在 &lt;script setup&gt; 中声明的函数：</a:t>
            </a:r>
            <a:endParaRPr lang="zh-CN" altLang="en-US" dirty="0"/>
          </a:p>
          <a:p>
            <a:endParaRPr lang="zh-CN" altLang="en-US" dirty="0"/>
          </a:p>
          <a:p>
            <a:r>
              <a:rPr lang="zh-CN" altLang="en-US" dirty="0"/>
              <a:t>vue</a:t>
            </a:r>
            <a:endParaRPr lang="zh-CN" altLang="en-US" dirty="0"/>
          </a:p>
          <a:p>
            <a:r>
              <a:rPr lang="zh-CN" altLang="en-US" dirty="0"/>
              <a:t>&lt;script setup&gt;</a:t>
            </a:r>
            <a:endParaRPr lang="zh-CN" altLang="en-US" dirty="0"/>
          </a:p>
          <a:p>
            <a:r>
              <a:rPr lang="zh-CN" altLang="en-US" dirty="0"/>
              <a:t>import { ref } from 'vue'</a:t>
            </a:r>
            <a:endParaRPr lang="zh-CN" altLang="en-US" dirty="0"/>
          </a:p>
          <a:p>
            <a:endParaRPr lang="zh-CN" altLang="en-US" dirty="0"/>
          </a:p>
          <a:p>
            <a:r>
              <a:rPr lang="zh-CN" altLang="en-US" dirty="0"/>
              <a:t>const count = ref(0)</a:t>
            </a:r>
            <a:endParaRPr lang="zh-CN" altLang="en-US" dirty="0"/>
          </a:p>
          <a:p>
            <a:endParaRPr lang="zh-CN" altLang="en-US" dirty="0"/>
          </a:p>
          <a:p>
            <a:r>
              <a:rPr lang="zh-CN" altLang="en-US" dirty="0"/>
              <a:t>function increment() {</a:t>
            </a:r>
            <a:endParaRPr lang="zh-CN" altLang="en-US" dirty="0"/>
          </a:p>
          <a:p>
            <a:r>
              <a:rPr lang="zh-CN" altLang="en-US" dirty="0"/>
              <a:t>  // 更新组件状态</a:t>
            </a:r>
            <a:endParaRPr lang="zh-CN" altLang="en-US" dirty="0"/>
          </a:p>
          <a:p>
            <a:r>
              <a:rPr lang="zh-CN" altLang="en-US" dirty="0"/>
              <a:t>  count.value++</a:t>
            </a:r>
            <a:endParaRPr lang="zh-CN" altLang="en-US" dirty="0"/>
          </a:p>
          <a:p>
            <a:r>
              <a:rPr lang="zh-CN" altLang="en-US" dirty="0"/>
              <a:t>}</a:t>
            </a:r>
            <a:endParaRPr lang="zh-CN" altLang="en-US" dirty="0"/>
          </a:p>
          <a:p>
            <a:r>
              <a:rPr lang="zh-CN" altLang="en-US" dirty="0"/>
              <a:t>&lt;/script&gt;</a:t>
            </a:r>
            <a:endParaRPr lang="zh-CN" altLang="en-US" dirty="0"/>
          </a:p>
          <a:p>
            <a:r>
              <a:rPr lang="zh-CN" altLang="en-US" dirty="0"/>
              <a:t>在函数中，我们可以通过修改 ref 来更新组件状态。</a:t>
            </a:r>
            <a:endParaRPr lang="zh-CN" altLang="en-US" dirty="0"/>
          </a:p>
          <a:p>
            <a:endParaRPr lang="zh-CN" altLang="en-US" dirty="0"/>
          </a:p>
          <a:p>
            <a:r>
              <a:rPr lang="zh-CN" altLang="en-US" dirty="0"/>
              <a:t>事件处理函数也可以使用内置表达式，并且可以使用修饰符简化常见任务。这些细节包含在指南 - 事件处理。</a:t>
            </a:r>
            <a:endParaRPr lang="zh-CN" altLang="en-US" dirty="0"/>
          </a:p>
          <a:p>
            <a:endParaRPr lang="zh-CN" altLang="en-US" dirty="0"/>
          </a:p>
          <a:p>
            <a:r>
              <a:rPr lang="zh-CN" altLang="en-US" dirty="0"/>
              <a:t>现在，尝试自行实现 increment 函数并通过使用 v-on 将其绑定到按钮上。</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endParaRPr lang="zh-CN" altLang="en-US" dirty="0" smtClean="0"/>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endParaRPr lang="zh-CN" altLang="en-US" dirty="0" smtClean="0"/>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endParaRPr lang="zh-CN" altLang="en-US" dirty="0" smtClean="0"/>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endParaRPr lang="en-US" altLang="zh-CN" dirty="0" smtClean="0"/>
          </a:p>
          <a:p>
            <a:r>
              <a:rPr lang="zh-CN" altLang="en-US" dirty="0" smtClean="0"/>
              <a:t>用于初始化所有响应数据和事件，因此</a:t>
            </a:r>
            <a:r>
              <a:rPr lang="en-US" altLang="zh-CN" dirty="0" err="1" smtClean="0"/>
              <a:t>beforeCreate</a:t>
            </a:r>
            <a:r>
              <a:rPr lang="zh-CN" altLang="en-US" dirty="0" smtClean="0"/>
              <a:t>无法访问组件的任何响应数据和事件。</a:t>
            </a:r>
            <a:endParaRPr lang="zh-CN" altLang="en-US" dirty="0" smtClean="0"/>
          </a:p>
          <a:p>
            <a:r>
              <a:rPr lang="en-US" altLang="zh-CN" dirty="0" smtClean="0"/>
              <a:t>created() – </a:t>
            </a:r>
            <a:r>
              <a:rPr lang="zh-CN" altLang="en-US" dirty="0" smtClean="0"/>
              <a:t>选项 </a:t>
            </a:r>
            <a:r>
              <a:rPr lang="en-US" altLang="zh-CN" dirty="0" smtClean="0"/>
              <a:t>API</a:t>
            </a:r>
            <a:endParaRPr lang="en-US" altLang="zh-CN" dirty="0" smtClean="0"/>
          </a:p>
          <a:p>
            <a:r>
              <a:rPr lang="zh-CN" altLang="en-US" dirty="0" smtClean="0"/>
              <a:t>如果我们要在组件创建时访问组件的数据和事件</a:t>
            </a:r>
            <a:r>
              <a:rPr lang="zh-CN" altLang="en-US" dirty="0" smtClean="0"/>
              <a:t>，可以使用</a:t>
            </a:r>
            <a:r>
              <a:rPr lang="en-US" altLang="zh-CN" dirty="0" smtClean="0"/>
              <a:t>created</a:t>
            </a:r>
            <a:r>
              <a:rPr lang="zh-CN" altLang="en-US" dirty="0" smtClean="0"/>
              <a:t>。</a:t>
            </a:r>
            <a:endParaRPr lang="zh-CN" altLang="en-US" dirty="0" smtClean="0"/>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endParaRPr lang="zh-CN" altLang="en-US" dirty="0" smtClean="0"/>
          </a:p>
          <a:p>
            <a:r>
              <a:rPr lang="zh-CN" altLang="en-US" dirty="0" smtClean="0"/>
              <a:t>对于</a:t>
            </a:r>
            <a:r>
              <a:rPr lang="zh-CN" altLang="en-US" dirty="0" smtClean="0"/>
              <a:t>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a:t>
            </a:r>
            <a:endParaRPr lang="zh-CN" altLang="en-US" dirty="0" smtClean="0"/>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endParaRPr lang="en-US" altLang="zh-CN" dirty="0" smtClean="0"/>
          </a:p>
          <a:p>
            <a:r>
              <a:rPr lang="zh-CN" altLang="en-US" dirty="0" smtClean="0"/>
              <a:t>在组件</a:t>
            </a:r>
            <a:r>
              <a:rPr lang="en-US" altLang="zh-CN" dirty="0" smtClean="0"/>
              <a:t>DOM</a:t>
            </a:r>
            <a:r>
              <a:rPr lang="zh-CN" altLang="en-US" dirty="0" smtClean="0"/>
              <a:t>实际渲染安装之前调用。在这一步中，根元素还不存在</a:t>
            </a:r>
            <a:r>
              <a:rPr lang="zh-CN" altLang="en-US" dirty="0" smtClean="0"/>
              <a:t>。</a:t>
            </a:r>
            <a:endParaRPr lang="zh-CN" altLang="en-US" strike="sngStrike" dirty="0" smtClean="0"/>
          </a:p>
          <a:p>
            <a:endParaRPr lang="en-US" altLang="zh-CN" dirty="0" smtClean="0"/>
          </a:p>
          <a:p>
            <a:r>
              <a:rPr lang="en-US" altLang="zh-CN" dirty="0" smtClean="0"/>
              <a:t>mounted() and </a:t>
            </a:r>
            <a:r>
              <a:rPr lang="en-US" altLang="zh-CN" dirty="0" err="1" smtClean="0"/>
              <a:t>onMounted</a:t>
            </a:r>
            <a:r>
              <a:rPr lang="en-US" altLang="zh-CN" dirty="0" smtClean="0"/>
              <a:t>()</a:t>
            </a:r>
            <a:endParaRPr lang="en-US" altLang="zh-CN" dirty="0" smtClean="0"/>
          </a:p>
          <a:p>
            <a:r>
              <a:rPr lang="zh-CN" altLang="en-US" dirty="0" smtClean="0"/>
              <a:t>在组件的第一次渲染后调用</a:t>
            </a:r>
            <a:r>
              <a:rPr lang="zh-CN" altLang="en-US" dirty="0" smtClean="0"/>
              <a:t>，允许</a:t>
            </a:r>
            <a:r>
              <a:rPr lang="zh-CN" altLang="en-US" dirty="0" smtClean="0"/>
              <a:t>直接</a:t>
            </a:r>
            <a:r>
              <a:rPr lang="en-US" altLang="zh-CN" dirty="0" smtClean="0"/>
              <a:t>DOM</a:t>
            </a:r>
            <a:r>
              <a:rPr lang="zh-CN" altLang="en-US" dirty="0" smtClean="0"/>
              <a:t>访问</a:t>
            </a:r>
            <a:endParaRPr lang="en-US" altLang="zh-CN" dirty="0" smtClean="0"/>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endParaRPr lang="en-US" altLang="zh-CN" dirty="0" smtClean="0"/>
          </a:p>
          <a:p>
            <a:r>
              <a:rPr lang="zh-CN" altLang="en-US" dirty="0" smtClean="0"/>
              <a:t>数据更新时调用，发生在虚拟 </a:t>
            </a:r>
            <a:r>
              <a:rPr lang="en-US" altLang="zh-CN" dirty="0" smtClean="0"/>
              <a:t>DOM </a:t>
            </a:r>
            <a:r>
              <a:rPr lang="zh-CN" altLang="en-US" dirty="0" smtClean="0"/>
              <a:t>之前</a:t>
            </a:r>
            <a:r>
              <a:rPr lang="zh-CN" altLang="en-US" dirty="0" smtClean="0"/>
              <a:t>。这里适合在更新之前访问现有的 </a:t>
            </a:r>
            <a:r>
              <a:rPr lang="en-US" altLang="zh-CN" dirty="0" smtClean="0"/>
              <a:t>DOM</a:t>
            </a:r>
            <a:r>
              <a:rPr lang="zh-CN" altLang="en-US" dirty="0" smtClean="0"/>
              <a:t>，比如手动移除已添加的事件监听器</a:t>
            </a:r>
            <a:r>
              <a:rPr lang="zh-CN" altLang="en-US" dirty="0" smtClean="0"/>
              <a:t>。</a:t>
            </a:r>
            <a:endParaRPr lang="en-US" altLang="zh-CN" dirty="0" smtClean="0"/>
          </a:p>
          <a:p>
            <a:endParaRPr lang="zh-CN" altLang="en-US" strike="sngStrike" dirty="0" smtClean="0"/>
          </a:p>
          <a:p>
            <a:r>
              <a:rPr lang="en-US" altLang="zh-CN" dirty="0" smtClean="0"/>
              <a:t>updated() and </a:t>
            </a:r>
            <a:r>
              <a:rPr lang="en-US" altLang="zh-CN" dirty="0" err="1" smtClean="0"/>
              <a:t>onUpdated</a:t>
            </a:r>
            <a:r>
              <a:rPr lang="en-US" altLang="zh-CN" dirty="0" smtClean="0"/>
              <a:t>()</a:t>
            </a:r>
            <a:endParaRPr lang="en-US" altLang="zh-CN" dirty="0" smtClean="0"/>
          </a:p>
          <a:p>
            <a:r>
              <a:rPr lang="en-US" altLang="zh-CN" dirty="0" smtClean="0"/>
              <a:t>DOM</a:t>
            </a:r>
            <a:r>
              <a:rPr lang="zh-CN" altLang="en-US" dirty="0" smtClean="0"/>
              <a:t>更新后，</a:t>
            </a:r>
            <a:r>
              <a:rPr lang="en-US" altLang="zh-CN" dirty="0" smtClean="0"/>
              <a:t>updated</a:t>
            </a:r>
            <a:r>
              <a:rPr lang="zh-CN" altLang="en-US" dirty="0" smtClean="0"/>
              <a:t>的方法即会调用</a:t>
            </a:r>
            <a:r>
              <a:rPr lang="zh-CN" altLang="en-US" dirty="0" smtClean="0"/>
              <a:t>。</a:t>
            </a:r>
            <a:endParaRPr lang="zh-CN" altLang="en-US" strike="sngStrike" dirty="0" smtClean="0"/>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endParaRPr lang="en-US" altLang="zh-CN" dirty="0" smtClean="0"/>
          </a:p>
          <a:p>
            <a:r>
              <a:rPr lang="zh-CN" altLang="en-US" dirty="0" smtClean="0"/>
              <a:t>在卸载组件实例之前调用。在这个阶段，实例仍然是完全正常的</a:t>
            </a:r>
            <a:r>
              <a:rPr lang="zh-CN" altLang="en-US" dirty="0" smtClean="0"/>
              <a:t>。</a:t>
            </a:r>
            <a:endParaRPr lang="en-US" altLang="zh-CN" dirty="0" smtClean="0"/>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endParaRPr lang="en-US" altLang="zh-CN" dirty="0" smtClean="0"/>
          </a:p>
          <a:p>
            <a:r>
              <a:rPr lang="zh-CN" altLang="en-US" dirty="0" smtClean="0"/>
              <a:t>卸载组件实例后调用。调用此钩子时，组件实例的所有指令都被解除绑定，所有事件侦听器都被移除，所有子组件实例被卸载</a:t>
            </a:r>
            <a:r>
              <a:rPr lang="zh-CN" altLang="en-US" dirty="0" smtClean="0"/>
              <a:t>。</a:t>
            </a:r>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endParaRPr lang="zh-CN" altLang="en-US" dirty="0" smtClean="0"/>
          </a:p>
          <a:p>
            <a:r>
              <a:rPr lang="zh-CN" altLang="en-US" dirty="0" smtClean="0"/>
              <a:t>和打包相关的命令是 </a:t>
            </a:r>
            <a:r>
              <a:rPr lang="en-US" altLang="zh-CN" dirty="0" smtClean="0"/>
              <a:t>build</a:t>
            </a:r>
            <a:r>
              <a:rPr lang="zh-CN" altLang="en-US" dirty="0" smtClean="0"/>
              <a:t>，我们以打包正式环境为例，就要运行下面的命令：</a:t>
            </a:r>
            <a:endParaRPr lang="zh-CN" altLang="en-US" dirty="0" smtClean="0"/>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这个命令就会自动去读取我们之前配置好的 </a:t>
            </a:r>
            <a:r>
              <a:rPr lang="en-US" altLang="zh-CN" dirty="0" smtClean="0"/>
              <a:t>.</a:t>
            </a:r>
            <a:r>
              <a:rPr lang="en-US" altLang="zh-CN" dirty="0" err="1" smtClean="0"/>
              <a:t>env.production</a:t>
            </a:r>
            <a:r>
              <a:rPr lang="en-US" altLang="zh-CN" dirty="0" smtClean="0"/>
              <a:t> </a:t>
            </a:r>
            <a:r>
              <a:rPr lang="zh-CN" altLang="en-US" dirty="0" smtClean="0"/>
              <a:t>文件，</a:t>
            </a:r>
            <a:endParaRPr lang="zh-CN" altLang="en-US" dirty="0" smtClean="0"/>
          </a:p>
          <a:p>
            <a:r>
              <a:rPr lang="zh-CN" altLang="en-US" dirty="0" smtClean="0"/>
              <a:t>打包完成后，就可以在目录下，看见一个名为 </a:t>
            </a:r>
            <a:r>
              <a:rPr lang="en-US" altLang="zh-CN" dirty="0" smtClean="0"/>
              <a:t>dist </a:t>
            </a:r>
            <a:r>
              <a:rPr lang="zh-CN" altLang="en-US" dirty="0" smtClean="0"/>
              <a:t>的静态资源文件夹，这整个文件夹就是可以丢到前端服务器上了。</a:t>
            </a:r>
            <a:endParaRPr lang="zh-CN" altLang="en-US" dirty="0" smtClean="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endParaRPr sz="1600" b="1">
              <a:solidFill>
                <a:srgbClr val="595959"/>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8.jpeg"/><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3.jpeg"/><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8.jpeg"/><Relationship Id="rId1"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0.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2.jpeg"/><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4.jpeg"/><Relationship Id="rId1"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5.jpe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7.jpeg"/><Relationship Id="rId1" Type="http://schemas.openxmlformats.org/officeDocument/2006/relationships/image" Target="../media/image66.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9.jpeg"/><Relationship Id="rId1" Type="http://schemas.openxmlformats.org/officeDocument/2006/relationships/image" Target="../media/image68.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image" Target="../media/image70.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6.jpeg"/><Relationship Id="rId1" Type="http://schemas.openxmlformats.org/officeDocument/2006/relationships/image" Target="../media/image75.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77.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8.jpeg"/><Relationship Id="rId1" Type="http://schemas.openxmlformats.org/officeDocument/2006/relationships/hyperlink" Target="http://www.typescriptlang.org/tsconfig"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7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80.png"/><Relationship Id="rId1"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6.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6.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xml"/><Relationship Id="rId3" Type="http://schemas.openxmlformats.org/officeDocument/2006/relationships/image" Target="../media/image84.png"/><Relationship Id="rId2" Type="http://schemas.openxmlformats.org/officeDocument/2006/relationships/tags" Target="../tags/tag12.xml"/><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xml"/><Relationship Id="rId3" Type="http://schemas.openxmlformats.org/officeDocument/2006/relationships/image" Target="../media/image85.png"/><Relationship Id="rId2" Type="http://schemas.openxmlformats.org/officeDocument/2006/relationships/tags" Target="../tags/tag13.xml"/><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image" Target="../media/image6.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6.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94.png"/><Relationship Id="rId1" Type="http://schemas.openxmlformats.org/officeDocument/2006/relationships/image" Target="../media/image6.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6.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image" Target="../media/image6.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3.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6.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100.png"/><Relationship Id="rId1" Type="http://schemas.openxmlformats.org/officeDocument/2006/relationships/image" Target="../media/image6.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openxmlformats.org/officeDocument/2006/relationships/image" Target="../media/image103.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3.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3.xml"/><Relationship Id="rId3" Type="http://schemas.openxmlformats.org/officeDocument/2006/relationships/hyperlink" Target="https://router.vuejs.org/zh/guide/essentials/history-mode.html" TargetMode="External"/><Relationship Id="rId2" Type="http://schemas.openxmlformats.org/officeDocument/2006/relationships/image" Target="../media/image106.png"/><Relationship Id="rId1" Type="http://schemas.openxmlformats.org/officeDocument/2006/relationships/image" Target="../media/image6.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107.png"/><Relationship Id="rId1" Type="http://schemas.openxmlformats.org/officeDocument/2006/relationships/image" Target="../media/image6.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3.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1"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endParaRPr lang="zh-CN" sz="2800" b="1" dirty="0">
              <a:solidFill>
                <a:schemeClr val="bg1"/>
              </a:solidFill>
              <a:latin typeface="黑体" panose="02010609060101010101" pitchFamily="49" charset="-122"/>
              <a:ea typeface="黑体" panose="02010609060101010101" pitchFamily="49" charset="-122"/>
            </a:endParaRPr>
          </a:p>
        </p:txBody>
      </p:sp>
      <p:pic>
        <p:nvPicPr>
          <p:cNvPr id="6" name="Picture 2" descr="C:\Users\yuan.wenyan\Documents\Tencent Files\15678934\FileRecv\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axios</a:t>
            </a:r>
            <a:r>
              <a:rPr sz="1600" dirty="0">
                <a:solidFill>
                  <a:schemeClr val="tx1">
                    <a:lumMod val="85000"/>
                    <a:lumOff val="15000"/>
                  </a:schemeClr>
                </a:solidFill>
                <a:latin typeface="Helvetica"/>
                <a:cs typeface="Helvetica"/>
              </a:rPr>
              <a:t> 是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官方推荐的一个基于</a:t>
            </a:r>
            <a:r>
              <a:rPr sz="1600" dirty="0">
                <a:solidFill>
                  <a:schemeClr val="tx1">
                    <a:lumMod val="85000"/>
                    <a:lumOff val="15000"/>
                  </a:schemeClr>
                </a:solidFill>
                <a:latin typeface="Helvetica"/>
                <a:cs typeface="Helvetica"/>
              </a:rPr>
              <a:t> promise</a:t>
            </a:r>
            <a:r>
              <a:rPr lang="zh-CN" sz="1600" dirty="0">
                <a:solidFill>
                  <a:schemeClr val="tx1">
                    <a:lumMod val="85000"/>
                    <a:lumOff val="15000"/>
                  </a:schemeClr>
                </a:solidFill>
                <a:latin typeface="Helvetica"/>
                <a:ea typeface="宋体" panose="02010600030101010101" pitchFamily="2" charset="-122"/>
                <a:cs typeface="Helvetica"/>
              </a:rPr>
              <a:t>（ES6异步编程的一种解决方案）</a:t>
            </a:r>
            <a:r>
              <a:rPr sz="1600" dirty="0">
                <a:solidFill>
                  <a:schemeClr val="tx1">
                    <a:lumMod val="85000"/>
                    <a:lumOff val="15000"/>
                  </a:schemeClr>
                </a:solidFill>
                <a:latin typeface="Helvetica"/>
                <a:cs typeface="Helvetica"/>
              </a:rPr>
              <a:t> 的 HTTP </a:t>
            </a:r>
            <a:r>
              <a:rPr sz="1600" dirty="0" err="1">
                <a:solidFill>
                  <a:schemeClr val="tx1">
                    <a:lumMod val="85000"/>
                    <a:lumOff val="15000"/>
                  </a:schemeClr>
                </a:solidFill>
                <a:latin typeface="Helvetica"/>
                <a:cs typeface="Helvetica"/>
              </a:rPr>
              <a:t>库，可以用在浏览器和</a:t>
            </a:r>
            <a:r>
              <a:rPr sz="1600" dirty="0">
                <a:solidFill>
                  <a:schemeClr val="tx1">
                    <a:lumMod val="85000"/>
                    <a:lumOff val="15000"/>
                  </a:schemeClr>
                </a:solidFill>
                <a:latin typeface="Helvetica"/>
                <a:cs typeface="Helvetica"/>
              </a:rPr>
              <a:t> node.js 中。</a:t>
            </a:r>
            <a:r>
              <a:rPr sz="1600" dirty="0" err="1">
                <a:solidFill>
                  <a:schemeClr val="tx1">
                    <a:lumMod val="85000"/>
                    <a:lumOff val="15000"/>
                  </a:schemeClr>
                </a:solidFill>
                <a:latin typeface="Helvetica"/>
                <a:cs typeface="Helvetica"/>
              </a:rPr>
              <a:t>虽然，axios</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是个优秀的</a:t>
            </a:r>
            <a:r>
              <a:rPr sz="1600" dirty="0">
                <a:solidFill>
                  <a:schemeClr val="tx1">
                    <a:lumMod val="85000"/>
                    <a:lumOff val="15000"/>
                  </a:schemeClr>
                </a:solidFill>
                <a:latin typeface="Helvetica"/>
                <a:cs typeface="Helvetica"/>
              </a:rPr>
              <a:t> HTTP </a:t>
            </a:r>
            <a:r>
              <a:rPr sz="1600" dirty="0" err="1">
                <a:solidFill>
                  <a:schemeClr val="tx1">
                    <a:lumMod val="85000"/>
                    <a:lumOff val="15000"/>
                  </a:schemeClr>
                </a:solidFill>
                <a:latin typeface="Helvetica"/>
                <a:cs typeface="Helvetica"/>
              </a:rPr>
              <a:t>库，但是，直接在项目中使用并不是那么方便，所以，我们需要对其进行一定程度上的配置封装，减少重复代码，方便调用</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css</a:t>
            </a:r>
            <a:r>
              <a:rPr lang="zh-CN" altLang="en-US" sz="1600" dirty="0">
                <a:solidFill>
                  <a:schemeClr val="tx1">
                    <a:lumMod val="85000"/>
                    <a:lumOff val="15000"/>
                  </a:schemeClr>
                </a:solidFill>
                <a:latin typeface="Helvetica"/>
                <a:cs typeface="Helvetica"/>
              </a:rPr>
              <a:t>预处理语言，它扩充了 CSS 语言，增加了诸如变量、混合（mixin）、函数等功能，让 CSS 更易维护、方便制作主题、</a:t>
            </a:r>
            <a:r>
              <a:rPr lang="zh-CN" altLang="en-US" sz="1600" dirty="0" smtClean="0">
                <a:solidFill>
                  <a:schemeClr val="tx1">
                    <a:lumMod val="85000"/>
                    <a:lumOff val="15000"/>
                  </a:schemeClr>
                </a:solidFill>
                <a:latin typeface="Helvetica"/>
                <a:cs typeface="Helvetica"/>
              </a:rPr>
              <a:t>扩充</a:t>
            </a:r>
            <a:endParaRPr lang="zh-CN" altLang="en-US"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表格、表单、布局、提醒等等的组件，可以直接引入使用。</a:t>
            </a:r>
            <a:r>
              <a:rPr lang="en-US" altLang="zh-CN" sz="1600" dirty="0" smtClean="0"/>
              <a:t>)</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2"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endParaRPr kumimoji="1"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endParaRPr lang="en-US" altLang="zh-CN" b="1" dirty="0">
              <a:solidFill>
                <a:schemeClr val="bg2"/>
              </a:solidFill>
              <a:latin typeface="微软雅黑" panose="020B0503020204020204" charset="-122"/>
              <a:ea typeface="微软雅黑" panose="020B0503020204020204" charset="-122"/>
              <a:sym typeface="+mn-ea"/>
            </a:endParaRPr>
          </a:p>
        </p:txBody>
      </p:sp>
      <p:sp>
        <p:nvSpPr>
          <p:cNvPr id="7" name="文本框 6"/>
          <p:cNvSpPr txBox="1"/>
          <p:nvPr/>
        </p:nvSpPr>
        <p:spPr>
          <a:xfrm>
            <a:off x="1447800" y="1397313"/>
            <a:ext cx="6545580" cy="2031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a:t>
            </a:r>
            <a:r>
              <a:rPr sz="1400" b="1" dirty="0" err="1" smtClean="0">
                <a:solidFill>
                  <a:schemeClr val="tx1">
                    <a:lumMod val="85000"/>
                    <a:lumOff val="15000"/>
                  </a:schemeClr>
                </a:solidFill>
                <a:latin typeface="Helvetica"/>
                <a:cs typeface="Helvetica"/>
              </a:rPr>
              <a:t>提供语法高亮提示</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181100" y="754881"/>
            <a:ext cx="68122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smtClean="0">
                <a:solidFill>
                  <a:schemeClr val="tx1">
                    <a:lumMod val="85000"/>
                    <a:lumOff val="15000"/>
                  </a:schemeClr>
                </a:solidFill>
                <a:latin typeface="Helvetica"/>
                <a:cs typeface="Helvetica"/>
              </a:rPr>
              <a:t>Node.js</a:t>
            </a:r>
            <a:r>
              <a:rPr sz="1400" dirty="0" err="1">
                <a:solidFill>
                  <a:schemeClr val="tx1">
                    <a:lumMod val="85000"/>
                    <a:lumOff val="15000"/>
                  </a:schemeClr>
                </a:solidFill>
                <a:latin typeface="Helvetica"/>
                <a:cs typeface="Helvetica"/>
              </a:rPr>
              <a:t>是一个运行环境，可以运行JavaScript语言写出的代码</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之前</a:t>
            </a:r>
            <a:r>
              <a:rPr sz="1400" dirty="0" err="1" smtClean="0">
                <a:solidFill>
                  <a:schemeClr val="tx1">
                    <a:lumMod val="85000"/>
                    <a:lumOff val="15000"/>
                  </a:schemeClr>
                </a:solidFill>
                <a:latin typeface="Helvetica"/>
                <a:cs typeface="Helvetica"/>
              </a:rPr>
              <a:t>JavaScript</a:t>
            </a:r>
            <a:r>
              <a:rPr sz="1400" dirty="0" err="1">
                <a:solidFill>
                  <a:schemeClr val="tx1">
                    <a:lumMod val="85000"/>
                    <a:lumOff val="15000"/>
                  </a:schemeClr>
                </a:solidFill>
                <a:latin typeface="Helvetica"/>
                <a:cs typeface="Helvetica"/>
              </a:rPr>
              <a:t>主要运行在浏览器客户端，在Node.js出现后，JavaScript</a:t>
            </a:r>
            <a:r>
              <a:rPr sz="1400" dirty="0" err="1" smtClean="0">
                <a:solidFill>
                  <a:schemeClr val="tx1">
                    <a:lumMod val="85000"/>
                    <a:lumOff val="15000"/>
                  </a:schemeClr>
                </a:solidFill>
                <a:latin typeface="Helvetica"/>
                <a:cs typeface="Helvetica"/>
              </a:rPr>
              <a:t>又多了一个运行环境</a:t>
            </a:r>
            <a:r>
              <a:rPr sz="1400" dirty="0" smtClean="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a:t>
            </a:r>
            <a:r>
              <a:rPr sz="1400" dirty="0" smtClean="0">
                <a:solidFill>
                  <a:schemeClr val="tx1">
                    <a:lumMod val="85000"/>
                    <a:lumOff val="15000"/>
                  </a:schemeClr>
                </a:solidFill>
                <a:latin typeface="Helvetica"/>
                <a:cs typeface="Helvetica"/>
              </a:rPr>
              <a:t>JavaScript不能访问本地的资源</a:t>
            </a:r>
            <a:r>
              <a:rPr sz="1400" dirty="0">
                <a:solidFill>
                  <a:schemeClr val="tx1">
                    <a:lumMod val="85000"/>
                    <a:lumOff val="15000"/>
                  </a:schemeClr>
                </a:solidFill>
                <a:latin typeface="Helvetica"/>
                <a:cs typeface="Helvetica"/>
              </a:rPr>
              <a:t>，</a:t>
            </a:r>
            <a:r>
              <a:rPr sz="1400" dirty="0" smtClean="0">
                <a:solidFill>
                  <a:schemeClr val="tx1">
                    <a:lumMod val="85000"/>
                    <a:lumOff val="15000"/>
                  </a:schemeClr>
                </a:solidFill>
                <a:latin typeface="Helvetica"/>
                <a:cs typeface="Helvetica"/>
              </a:rPr>
              <a:t>要想访问只能使用浏览器提供的</a:t>
            </a:r>
            <a:r>
              <a:rPr sz="1400" dirty="0">
                <a:solidFill>
                  <a:schemeClr val="tx1">
                    <a:lumMod val="85000"/>
                    <a:lumOff val="15000"/>
                  </a:schemeClr>
                </a:solidFill>
                <a:latin typeface="Helvetica"/>
                <a:cs typeface="Helvetica"/>
              </a:rPr>
              <a:t>API，而且还需要得到用户授权，可使用的功能十分有限。</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a:t>
            </a:r>
            <a:r>
              <a:rPr sz="1400" dirty="0" err="1" smtClean="0">
                <a:solidFill>
                  <a:schemeClr val="tx1">
                    <a:lumMod val="85000"/>
                    <a:lumOff val="15000"/>
                  </a:schemeClr>
                </a:solidFill>
                <a:latin typeface="Helvetica"/>
                <a:cs typeface="Helvetica"/>
              </a:rPr>
              <a:t>最常用的</a:t>
            </a:r>
            <a:r>
              <a:rPr lang="zh-CN" altLang="en-US" sz="1400" dirty="0" smtClean="0">
                <a:solidFill>
                  <a:schemeClr val="tx1">
                    <a:lumMod val="85000"/>
                    <a:lumOff val="15000"/>
                  </a:schemeClr>
                </a:solidFill>
                <a:latin typeface="Helvetica"/>
                <a:cs typeface="Helvetica"/>
              </a:rPr>
              <a:t>就</a:t>
            </a:r>
            <a:r>
              <a:rPr sz="1400" dirty="0" smtClean="0">
                <a:solidFill>
                  <a:schemeClr val="tx1">
                    <a:lumMod val="85000"/>
                    <a:lumOff val="15000"/>
                  </a:schemeClr>
                </a:solidFill>
                <a:latin typeface="Helvetica"/>
                <a:cs typeface="Helvetica"/>
              </a:rPr>
              <a:t>是使用</a:t>
            </a:r>
            <a:r>
              <a:rPr sz="1400" dirty="0">
                <a:solidFill>
                  <a:schemeClr val="tx1">
                    <a:lumMod val="85000"/>
                    <a:lumOff val="15000"/>
                  </a:schemeClr>
                </a:solidFill>
                <a:latin typeface="Helvetica"/>
                <a:cs typeface="Helvetica"/>
              </a:rPr>
              <a:t>Node.js进行前端代码模块化操作，主要包含：压缩、拆分、合并、引入等</a:t>
            </a:r>
            <a:r>
              <a:rPr sz="1400" dirty="0" smtClean="0">
                <a:solidFill>
                  <a:schemeClr val="tx1">
                    <a:lumMod val="85000"/>
                    <a:lumOff val="15000"/>
                  </a:schemeClr>
                </a:solidFill>
                <a:latin typeface="Helvetica"/>
                <a:cs typeface="Helvetica"/>
              </a:rPr>
              <a:t>，可以借助运行在</a:t>
            </a:r>
            <a:r>
              <a:rPr sz="1400" dirty="0">
                <a:solidFill>
                  <a:schemeClr val="tx1">
                    <a:lumMod val="85000"/>
                    <a:lumOff val="15000"/>
                  </a:schemeClr>
                </a:solidFill>
                <a:latin typeface="Helvetica"/>
                <a:cs typeface="Helvetica"/>
              </a:rPr>
              <a:t>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a:t>
            </a:r>
            <a:r>
              <a:rPr lang="en-US" sz="1400" dirty="0" err="1" smtClean="0">
                <a:solidFill>
                  <a:schemeClr val="tx1">
                    <a:lumMod val="85000"/>
                    <a:lumOff val="15000"/>
                  </a:schemeClr>
                </a:solidFill>
                <a:latin typeface="Helvetica"/>
                <a:cs typeface="Helvetica"/>
              </a:rPr>
              <a:t>vite</a:t>
            </a:r>
            <a:r>
              <a:rPr sz="1400" dirty="0" err="1" smtClean="0">
                <a:solidFill>
                  <a:schemeClr val="tx1">
                    <a:lumMod val="85000"/>
                    <a:lumOff val="15000"/>
                  </a:schemeClr>
                </a:solidFill>
                <a:latin typeface="Helvetica"/>
                <a:cs typeface="Helvetica"/>
              </a:rPr>
              <a:t>去实现这些功能</a:t>
            </a:r>
            <a:r>
              <a:rPr sz="1400" dirty="0" err="1">
                <a:solidFill>
                  <a:schemeClr val="tx1">
                    <a:lumMod val="85000"/>
                    <a:lumOff val="15000"/>
                  </a:schemeClr>
                </a:solidFill>
                <a:latin typeface="Helvetica"/>
                <a:cs typeface="Helvetica"/>
              </a:rPr>
              <a:t>，使得前端能够有更强大的能力去操作整个项目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既</a:t>
            </a:r>
            <a:r>
              <a:rPr sz="1400" dirty="0" err="1" smtClean="0">
                <a:solidFill>
                  <a:schemeClr val="tx1">
                    <a:lumMod val="85000"/>
                    <a:lumOff val="15000"/>
                  </a:schemeClr>
                </a:solidFill>
                <a:latin typeface="Helvetica"/>
                <a:cs typeface="Helvetica"/>
              </a:rPr>
              <a:t>能提供服务器的功能</a:t>
            </a:r>
            <a:r>
              <a:rPr sz="1400" dirty="0" err="1">
                <a:solidFill>
                  <a:schemeClr val="tx1">
                    <a:lumMod val="85000"/>
                    <a:lumOff val="15000"/>
                  </a:schemeClr>
                </a:solidFill>
                <a:latin typeface="Helvetica"/>
                <a:cs typeface="Helvetica"/>
              </a:rPr>
              <a:t>，让你能够通过请求访问数据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又</a:t>
            </a:r>
            <a:r>
              <a:rPr sz="1400" dirty="0" err="1" smtClean="0">
                <a:solidFill>
                  <a:schemeClr val="tx1">
                    <a:lumMod val="85000"/>
                    <a:lumOff val="15000"/>
                  </a:schemeClr>
                </a:solidFill>
                <a:latin typeface="Helvetica"/>
                <a:cs typeface="Helvetica"/>
              </a:rPr>
              <a:t>可以作为工具实现很多前端工具轮子</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a:t>
            </a:r>
            <a:r>
              <a:rPr sz="1400" dirty="0" err="1" smtClean="0">
                <a:solidFill>
                  <a:schemeClr val="tx1">
                    <a:lumMod val="85000"/>
                    <a:lumOff val="15000"/>
                  </a:schemeClr>
                </a:solidFill>
                <a:latin typeface="Helvetica"/>
                <a:cs typeface="Helvetica"/>
              </a:rPr>
              <a:t>一起安装的</a:t>
            </a:r>
            <a:r>
              <a:rPr sz="1400" dirty="0" smtClean="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NPM下载别人编写的第三方包到本地</a:t>
            </a:r>
            <a:endParaRPr lang="en-US" sz="14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smtClean="0">
                <a:solidFill>
                  <a:schemeClr val="tx1">
                    <a:lumMod val="85000"/>
                    <a:lumOff val="15000"/>
                  </a:schemeClr>
                </a:solidFill>
                <a:latin typeface="Helvetica"/>
                <a:cs typeface="Helvetica"/>
              </a:rPr>
              <a:t>使用命令：</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a:t>
            </a:r>
            <a:r>
              <a:rPr sz="1400" dirty="0" smtClean="0">
                <a:solidFill>
                  <a:schemeClr val="tx1">
                    <a:lumMod val="85000"/>
                    <a:lumOff val="15000"/>
                  </a:schemeClr>
                </a:solidFill>
                <a:latin typeface="Helvetica"/>
                <a:cs typeface="Helvetica"/>
              </a:rPr>
              <a:t> </a:t>
            </a:r>
            <a:r>
              <a:rPr sz="1400" dirty="0">
                <a:solidFill>
                  <a:schemeClr val="tx1">
                    <a:lumMod val="85000"/>
                    <a:lumOff val="15000"/>
                  </a:schemeClr>
                </a:solidFill>
                <a:latin typeface="Helvetica"/>
                <a:cs typeface="Helvetica"/>
              </a:rPr>
              <a:t>install &lt;Module Name&gt;</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2015"/>
            <a:ext cx="6851650" cy="35394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a:solidFill>
                  <a:schemeClr val="tx1">
                    <a:lumMod val="85000"/>
                    <a:lumOff val="15000"/>
                  </a:schemeClr>
                </a:solidFill>
                <a:latin typeface="Helvetica"/>
                <a:cs typeface="Helvetica"/>
              </a:rPr>
              <a:t>yarn</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yarn</a:t>
            </a:r>
            <a:r>
              <a:rPr lang="zh-CN" sz="1600" dirty="0">
                <a:solidFill>
                  <a:schemeClr val="tx1">
                    <a:lumMod val="85000"/>
                    <a:lumOff val="15000"/>
                  </a:schemeClr>
                </a:solidFill>
                <a:latin typeface="Helvetica"/>
                <a:cs typeface="Helvetica"/>
              </a:rPr>
              <a:t>针对</a:t>
            </a:r>
            <a:r>
              <a:rPr lang="en-US" altLang="zh-CN" sz="1600" dirty="0">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提供了一些改进</a:t>
            </a:r>
            <a:r>
              <a:rPr lang="en-US" sz="1600" dirty="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endParaRPr lang="en-US"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install -g yarn </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pnpm</a:t>
            </a:r>
            <a:r>
              <a:rPr sz="1600" dirty="0">
                <a:solidFill>
                  <a:schemeClr val="tx1">
                    <a:lumMod val="85000"/>
                    <a:lumOff val="15000"/>
                  </a:schemeClr>
                </a:solidFill>
                <a:latin typeface="Helvetica"/>
                <a:cs typeface="Helvetica"/>
              </a:rPr>
              <a:t> 跟 </a:t>
            </a: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/yarn </a:t>
            </a:r>
            <a:r>
              <a:rPr lang="zh-CN" sz="1600" dirty="0">
                <a:solidFill>
                  <a:schemeClr val="tx1">
                    <a:lumMod val="85000"/>
                    <a:lumOff val="15000"/>
                  </a:schemeClr>
                </a:solidFill>
                <a:latin typeface="Helvetica"/>
                <a:cs typeface="Helvetica"/>
              </a:rPr>
              <a:t>一样</a:t>
            </a:r>
            <a:r>
              <a:rPr sz="1600" dirty="0" err="1">
                <a:solidFill>
                  <a:schemeClr val="tx1">
                    <a:lumMod val="85000"/>
                    <a:lumOff val="15000"/>
                  </a:schemeClr>
                </a:solidFill>
                <a:latin typeface="Helvetica"/>
                <a:cs typeface="Helvetica"/>
                <a:sym typeface="+mn-ea"/>
              </a:rPr>
              <a:t>本质上</a:t>
            </a:r>
            <a:r>
              <a:rPr lang="zh-CN" sz="1600" dirty="0">
                <a:solidFill>
                  <a:schemeClr val="tx1">
                    <a:lumMod val="85000"/>
                    <a:lumOff val="15000"/>
                  </a:schemeClr>
                </a:solidFill>
                <a:latin typeface="Helvetica"/>
                <a:cs typeface="Helvetica"/>
                <a:sym typeface="+mn-ea"/>
              </a:rPr>
              <a:t>也</a:t>
            </a:r>
            <a:r>
              <a:rPr sz="1600" dirty="0" err="1">
                <a:solidFill>
                  <a:schemeClr val="tx1">
                    <a:lumMod val="85000"/>
                    <a:lumOff val="15000"/>
                  </a:schemeClr>
                </a:solidFill>
                <a:latin typeface="Helvetica"/>
                <a:cs typeface="Helvetica"/>
                <a:sym typeface="+mn-ea"/>
              </a:rPr>
              <a:t>是一个包管理器</a:t>
            </a:r>
            <a:r>
              <a:rPr sz="1600" dirty="0" err="1">
                <a:solidFill>
                  <a:schemeClr val="tx1">
                    <a:lumMod val="85000"/>
                    <a:lumOff val="15000"/>
                  </a:schemeClr>
                </a:solidFill>
                <a:latin typeface="Helvetica"/>
                <a:cs typeface="Helvetica"/>
              </a:rPr>
              <a:t>，但它作为杀手锏的两个优势在于</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包安装速度极快</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磁盘空间利用非常高效</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i</a:t>
            </a:r>
            <a:r>
              <a:rPr sz="1600" dirty="0">
                <a:solidFill>
                  <a:schemeClr val="tx1">
                    <a:lumMod val="85000"/>
                    <a:lumOff val="15000"/>
                  </a:schemeClr>
                </a:solidFill>
                <a:latin typeface="Helvetica"/>
                <a:cs typeface="Helvetica"/>
              </a:rPr>
              <a:t> -g </a:t>
            </a:r>
            <a:r>
              <a:rPr sz="1600" dirty="0" err="1" smtClean="0">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40576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下载第三方包命令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全局安装</a:t>
            </a:r>
            <a:endParaRPr lang="en-US" altLang="zh-CN"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表示仅在开发阶段需要的第三方包</a:t>
            </a:r>
            <a:endParaRPr lang="en-US" altLang="zh-CN" sz="1200" dirty="0" smtClean="0"/>
          </a:p>
          <a:p>
            <a:endParaRPr lang="en-US" altLang="zh-CN" sz="1200" dirty="0" smtClean="0"/>
          </a:p>
          <a:p>
            <a:endParaRPr lang="en-US" altLang="zh-CN" sz="1200" dirty="0" smtClean="0"/>
          </a:p>
          <a:p>
            <a:r>
              <a:rPr lang="zh-CN" altLang="en-US" sz="1200" dirty="0" smtClean="0"/>
              <a:t>如何判断何时用</a:t>
            </a:r>
            <a:r>
              <a:rPr lang="en-US" altLang="zh-CN" sz="1200" dirty="0" smtClean="0"/>
              <a:t>-S</a:t>
            </a:r>
            <a:r>
              <a:rPr lang="zh-CN" altLang="en-US" sz="1200" dirty="0" smtClean="0"/>
              <a:t>还是</a:t>
            </a:r>
            <a:r>
              <a:rPr lang="en-US" altLang="zh-CN" sz="1200" dirty="0" smtClean="0"/>
              <a:t>-D</a:t>
            </a:r>
            <a:endParaRPr lang="en-US" altLang="zh-CN" sz="1200" dirty="0" smtClean="0"/>
          </a:p>
          <a:p>
            <a:endParaRPr lang="en-US" altLang="zh-CN" sz="1200" dirty="0" smtClean="0"/>
          </a:p>
        </p:txBody>
      </p:sp>
      <p:pic>
        <p:nvPicPr>
          <p:cNvPr id="2050" name="Picture 2" descr="在这里插入图片描述"/>
          <p:cNvPicPr>
            <a:picLocks noChangeAspect="1" noChangeArrowheads="1"/>
          </p:cNvPicPr>
          <p:nvPr/>
        </p:nvPicPr>
        <p:blipFill>
          <a:blip r:embed="rId2" cstate="print"/>
          <a:srcRect/>
          <a:stretch>
            <a:fillRect/>
          </a:stretch>
        </p:blipFill>
        <p:spPr bwMode="auto">
          <a:xfrm>
            <a:off x="419100" y="2882742"/>
            <a:ext cx="3906520" cy="1568728"/>
          </a:xfrm>
          <a:prstGeom prst="rect">
            <a:avLst/>
          </a:prstGeom>
          <a:noFill/>
        </p:spPr>
      </p:pic>
      <p:pic>
        <p:nvPicPr>
          <p:cNvPr id="2052" name="Picture 4" descr="在这里插入图片描述"/>
          <p:cNvPicPr>
            <a:picLocks noChangeAspect="1" noChangeArrowheads="1"/>
          </p:cNvPicPr>
          <p:nvPr/>
        </p:nvPicPr>
        <p:blipFill>
          <a:blip r:embed="rId3" cstate="print"/>
          <a:srcRect/>
          <a:stretch>
            <a:fillRect/>
          </a:stretch>
        </p:blipFill>
        <p:spPr bwMode="auto">
          <a:xfrm>
            <a:off x="4325620" y="2882742"/>
            <a:ext cx="4570429" cy="1733763"/>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项目打包</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endParaRPr kumimoji="1" lang="zh-CN" altLang="en-US" sz="4400" dirty="0">
              <a:solidFill>
                <a:srgbClr val="FFFFFF"/>
              </a:solidFill>
              <a:latin typeface="思源黑体 CN Medium" pitchFamily="34" charset="-122"/>
              <a:ea typeface="思源黑体 CN Medium" pitchFamily="34" charset="-122"/>
            </a:endParaRPr>
          </a:p>
        </p:txBody>
      </p:sp>
      <p:pic>
        <p:nvPicPr>
          <p:cNvPr id="19"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139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使用命令</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pnpm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pnpm</a:t>
            </a:r>
            <a:r>
              <a:rPr dirty="0">
                <a:solidFill>
                  <a:schemeClr val="tx1">
                    <a:lumMod val="85000"/>
                    <a:lumOff val="15000"/>
                  </a:schemeClr>
                </a:solidFill>
                <a:latin typeface="Helvetica"/>
                <a:cs typeface="Helvetica"/>
              </a:rPr>
              <a:t> create vue@3.6.1</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npm</a:t>
            </a:r>
            <a:r>
              <a:rPr dirty="0">
                <a:solidFill>
                  <a:schemeClr val="tx1">
                    <a:lumMod val="85000"/>
                    <a:lumOff val="15000"/>
                  </a:schemeClr>
                </a:solidFill>
                <a:latin typeface="Helvetica"/>
                <a:cs typeface="Helvetica"/>
              </a:rPr>
              <a:t> init vue@3.6.1</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这一指令将会安装并执行</a:t>
            </a:r>
            <a:r>
              <a:rPr dirty="0">
                <a:solidFill>
                  <a:schemeClr val="tx1">
                    <a:lumMod val="85000"/>
                    <a:lumOff val="15000"/>
                  </a:schemeClr>
                </a:solidFill>
                <a:latin typeface="Helvetica"/>
                <a:cs typeface="Helvetica"/>
              </a:rPr>
              <a:t> create-</a:t>
            </a:r>
            <a:r>
              <a:rPr dirty="0" err="1">
                <a:solidFill>
                  <a:schemeClr val="tx1">
                    <a:lumMod val="85000"/>
                    <a:lumOff val="15000"/>
                  </a:schemeClr>
                </a:solidFill>
                <a:latin typeface="Helvetica"/>
                <a:cs typeface="Helvetica"/>
              </a:rPr>
              <a:t>vue，它是</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Vue</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官方的项目脚手架工具</a:t>
            </a:r>
            <a:r>
              <a:rPr lang="zh-CN" dirty="0">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a:t>
            </a:r>
            <a:r>
              <a:rPr lang="zh-CN" dirty="0" smtClean="0">
                <a:solidFill>
                  <a:schemeClr val="tx1">
                    <a:lumMod val="85000"/>
                    <a:lumOff val="15000"/>
                  </a:schemeClr>
                </a:solidFill>
                <a:latin typeface="Helvetica"/>
                <a:ea typeface="宋体" panose="02010600030101010101" pitchFamily="2" charset="-122"/>
                <a:cs typeface="Helvetica"/>
              </a:rPr>
              <a:t>Vuex</a:t>
            </a:r>
            <a:r>
              <a:rPr lang="en-US" altLang="zh-CN" dirty="0" smtClean="0">
                <a:solidFill>
                  <a:schemeClr val="tx1">
                    <a:lumMod val="85000"/>
                    <a:lumOff val="15000"/>
                  </a:schemeClr>
                </a:solidFill>
                <a:latin typeface="Helvetica"/>
                <a:ea typeface="宋体" panose="02010600030101010101" pitchFamily="2" charset="-122"/>
                <a:cs typeface="Helvetica"/>
              </a:rPr>
              <a:t>/</a:t>
            </a:r>
            <a:r>
              <a:rPr lang="en-US" altLang="zh-CN" dirty="0" err="1" smtClean="0">
                <a:solidFill>
                  <a:schemeClr val="tx1">
                    <a:lumMod val="85000"/>
                    <a:lumOff val="15000"/>
                  </a:schemeClr>
                </a:solidFill>
                <a:latin typeface="Helvetica"/>
                <a:ea typeface="宋体" panose="02010600030101010101" pitchFamily="2" charset="-122"/>
                <a:cs typeface="Helvetica"/>
              </a:rPr>
              <a:t>pinia</a:t>
            </a:r>
            <a:r>
              <a:rPr lang="zh-CN" dirty="0" smtClean="0">
                <a:solidFill>
                  <a:schemeClr val="tx1">
                    <a:lumMod val="85000"/>
                    <a:lumOff val="15000"/>
                  </a:schemeClr>
                </a:solidFill>
                <a:latin typeface="Helvetica"/>
                <a:ea typeface="宋体" panose="02010600030101010101" pitchFamily="2" charset="-122"/>
                <a:cs typeface="Helvetica"/>
              </a:rPr>
              <a:t>、</a:t>
            </a:r>
            <a:r>
              <a:rPr lang="zh-CN" dirty="0">
                <a:solidFill>
                  <a:schemeClr val="tx1">
                    <a:lumMod val="85000"/>
                    <a:lumOff val="15000"/>
                  </a:schemeClr>
                </a:solidFill>
                <a:latin typeface="Helvetica"/>
                <a:ea typeface="宋体" panose="02010600030101010101" pitchFamily="2" charset="-122"/>
                <a:cs typeface="Helvetica"/>
              </a:rPr>
              <a:t>Vue Router 和 TypeScript 模板项目创建。Vite 开箱即用地支持 Vue CLI 项目中的大多数已配置</a:t>
            </a:r>
            <a:r>
              <a:rPr lang="zh-CN" dirty="0" smtClean="0">
                <a:solidFill>
                  <a:schemeClr val="tx1">
                    <a:lumMod val="85000"/>
                    <a:lumOff val="15000"/>
                  </a:schemeClr>
                </a:solidFill>
                <a:latin typeface="Helvetica"/>
                <a:ea typeface="宋体" panose="02010600030101010101" pitchFamily="2" charset="-122"/>
                <a:cs typeface="Helvetica"/>
              </a:rPr>
              <a:t>约定。</a:t>
            </a:r>
            <a:endParaRPr lang="zh-CN"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endParaRPr>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3"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endParaRPr lang="zh-CN" altLang="en-US"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866140" y="673100"/>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endParaRPr lang="en-US"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a:solidFill>
                  <a:schemeClr val="tx1">
                    <a:lumMod val="85000"/>
                    <a:lumOff val="15000"/>
                  </a:schemeClr>
                </a:solidFill>
                <a:latin typeface="Helvetica"/>
                <a:cs typeface="Helvetica"/>
              </a:rPr>
              <a:t>api </a:t>
            </a:r>
            <a:r>
              <a:rPr lang="zh-CN" altLang="en-US" sz="1200" dirty="0">
                <a:solidFill>
                  <a:schemeClr val="tx1">
                    <a:lumMod val="85000"/>
                    <a:lumOff val="15000"/>
                  </a:schemeClr>
                </a:solidFill>
                <a:latin typeface="Helvetica"/>
                <a:cs typeface="Helvetica"/>
              </a:rPr>
              <a:t>目录：接口相关</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a:t>
            </a:r>
            <a:endParaRPr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err="1">
                <a:solidFill>
                  <a:schemeClr val="tx1">
                    <a:lumMod val="85000"/>
                    <a:lumOff val="15000"/>
                  </a:schemeClr>
                </a:solidFill>
                <a:latin typeface="Helvetica"/>
                <a:cs typeface="Helvetica"/>
              </a:rPr>
              <a:t>hooks</a:t>
            </a:r>
            <a:r>
              <a:rPr lang="zh-CN" altLang="en-US" sz="1200" dirty="0" err="1">
                <a:solidFill>
                  <a:schemeClr val="tx1">
                    <a:lumMod val="85000"/>
                    <a:lumOff val="15000"/>
                  </a:schemeClr>
                </a:solidFill>
                <a:latin typeface="Helvetica"/>
                <a:cs typeface="Helvetica"/>
              </a:rPr>
              <a:t>目录：自定义</a:t>
            </a:r>
            <a:r>
              <a:rPr lang="en-US" altLang="zh-CN" sz="1200" dirty="0" err="1">
                <a:solidFill>
                  <a:schemeClr val="tx1">
                    <a:lumMod val="85000"/>
                    <a:lumOff val="15000"/>
                  </a:schemeClr>
                </a:solidFill>
                <a:latin typeface="Helvetica"/>
                <a:cs typeface="Helvetica"/>
              </a:rPr>
              <a:t>hooks</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layout</a:t>
            </a:r>
            <a:r>
              <a:rPr lang="zh-CN" altLang="en-US" sz="1200" dirty="0" err="1">
                <a:solidFill>
                  <a:schemeClr val="tx1">
                    <a:lumMod val="85000"/>
                    <a:lumOff val="15000"/>
                  </a:schemeClr>
                </a:solidFill>
                <a:latin typeface="Helvetica"/>
                <a:cs typeface="Helvetica"/>
              </a:rPr>
              <a:t>目录：全局布局（菜单等布局）</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a:t>
            </a:r>
            <a:endParaRPr sz="1200" dirty="0" err="1">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main.</a:t>
            </a:r>
            <a:r>
              <a:rPr lang="en-US" sz="1200" dirty="0">
                <a:solidFill>
                  <a:schemeClr val="tx1">
                    <a:lumMod val="85000"/>
                    <a:lumOff val="15000"/>
                  </a:schemeClr>
                </a:solidFill>
                <a:latin typeface="Helvetica"/>
                <a:cs typeface="Helvetica"/>
              </a:rPr>
              <a:t>t</a:t>
            </a:r>
            <a:r>
              <a:rPr sz="1200" dirty="0">
                <a:solidFill>
                  <a:schemeClr val="tx1">
                    <a:lumMod val="85000"/>
                    <a:lumOff val="15000"/>
                  </a:schemeClr>
                </a:solidFill>
                <a:latin typeface="Helvetica"/>
                <a:cs typeface="Helvetica"/>
              </a:rPr>
              <a:t>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endParaRPr sz="1200" dirty="0" smtClean="0">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endParaRPr sz="1200" dirty="0" err="1">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.env </a:t>
            </a:r>
            <a:r>
              <a:rPr sz="1200" dirty="0">
                <a:solidFill>
                  <a:schemeClr val="tx1">
                    <a:lumMod val="85000"/>
                    <a:lumOff val="15000"/>
                  </a:schemeClr>
                </a:solidFill>
                <a:latin typeface="Helvetica"/>
                <a:cs typeface="Helvetica"/>
              </a:rPr>
              <a:t> 环境变量</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endParaRPr lang="zh-CN" altLang="en-US" sz="12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prettierrc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prettierc</a:t>
            </a:r>
            <a:r>
              <a:rPr lang="zh-CN" altLang="en-US" sz="1200" dirty="0" smtClean="0">
                <a:solidFill>
                  <a:schemeClr val="tx1">
                    <a:lumMod val="85000"/>
                    <a:lumOff val="15000"/>
                  </a:schemeClr>
                </a:solidFill>
                <a:latin typeface="Helvetica"/>
                <a:cs typeface="Helvetica"/>
              </a:rPr>
              <a:t>代码检测</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eslintrc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eslint</a:t>
            </a:r>
            <a:r>
              <a:rPr lang="zh-CN" altLang="en-US" sz="1200" dirty="0" smtClean="0">
                <a:solidFill>
                  <a:schemeClr val="tx1">
                    <a:lumMod val="85000"/>
                    <a:lumOff val="15000"/>
                  </a:schemeClr>
                </a:solidFill>
                <a:latin typeface="Helvetica"/>
                <a:cs typeface="Helvetica"/>
              </a:rPr>
              <a:t>代码格式</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endParaRPr lang="zh-CN" altLang="en-US"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endParaRPr 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endParaRPr lang="en-US" altLang="zh-CN"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endParaRPr lang="en-US" alt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endParaRPr lang="en-US" altLang="zh-CN" sz="12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p:txBody>
      </p:sp>
      <p:pic>
        <p:nvPicPr>
          <p:cNvPr id="190465" name="Picture 1"/>
          <p:cNvPicPr>
            <a:picLocks noChangeAspect="1" noChangeArrowheads="1"/>
          </p:cNvPicPr>
          <p:nvPr/>
        </p:nvPicPr>
        <p:blipFill>
          <a:blip r:embed="rId2"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用于生成随机数据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让前端独立于后端进行开发。 通过随机数据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endParaRPr lang="en-US" altLang="zh-CN" sz="1400" dirty="0" smtClean="0"/>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2"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endParaRPr lang="zh-CN" sz="14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57471"/>
            <a:ext cx="6545580" cy="1815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chemeClr val="tx1">
                    <a:lumMod val="85000"/>
                    <a:lumOff val="15000"/>
                  </a:schemeClr>
                </a:solidFill>
                <a:latin typeface="Helvetica"/>
                <a:cs typeface="Helvetica"/>
              </a:rPr>
              <a:t>安装</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pnpm</a:t>
            </a:r>
            <a:r>
              <a:rPr sz="1400" dirty="0">
                <a:solidFill>
                  <a:schemeClr val="tx1">
                    <a:lumMod val="85000"/>
                    <a:lumOff val="15000"/>
                  </a:schemeClr>
                </a:solidFill>
                <a:latin typeface="Helvetica"/>
                <a:cs typeface="Helvetica"/>
              </a:rPr>
              <a:t> install </a:t>
            </a:r>
            <a:r>
              <a:rPr sz="1400" dirty="0" err="1">
                <a:solidFill>
                  <a:schemeClr val="tx1">
                    <a:lumMod val="85000"/>
                    <a:lumOff val="15000"/>
                  </a:schemeClr>
                </a:solidFill>
                <a:latin typeface="Helvetica"/>
                <a:cs typeface="Helvetica"/>
              </a:rPr>
              <a:t>axios</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285750" indent="-285750">
              <a:buFont typeface="Arial" panose="020B0604020202020204" pitchFamily="34" charset="0"/>
              <a:buChar char="•"/>
            </a:pPr>
            <a:r>
              <a:rPr lang="en-US" altLang="zh-CN" sz="1400" dirty="0" err="1">
                <a:solidFill>
                  <a:schemeClr val="tx1">
                    <a:lumMod val="85000"/>
                    <a:lumOff val="15000"/>
                  </a:schemeClr>
                </a:solidFill>
                <a:latin typeface="Helvetica"/>
                <a:ea typeface="宋体" panose="02010600030101010101" pitchFamily="2" charset="-122"/>
                <a:cs typeface="Helvetica"/>
              </a:rPr>
              <a:t>utils</a:t>
            </a:r>
            <a:r>
              <a:rPr lang="en-US" altLang="zh-CN" sz="1400" dirty="0" smtClean="0">
                <a:solidFill>
                  <a:schemeClr val="tx1">
                    <a:lumMod val="85000"/>
                    <a:lumOff val="15000"/>
                  </a:schemeClr>
                </a:solidFill>
                <a:ea typeface="宋体" panose="02010600030101010101" pitchFamily="2" charset="-122"/>
              </a:rPr>
              <a:t>/ </a:t>
            </a:r>
            <a:r>
              <a:rPr lang="en-US" altLang="zh-CN" sz="1400" dirty="0" err="1" smtClean="0">
                <a:solidFill>
                  <a:schemeClr val="tx1">
                    <a:lumMod val="85000"/>
                    <a:lumOff val="15000"/>
                  </a:schemeClr>
                </a:solidFill>
                <a:ea typeface="宋体" panose="02010600030101010101" pitchFamily="2" charset="-122"/>
              </a:rPr>
              <a:t>service.ts</a:t>
            </a:r>
            <a:endParaRPr lang="en-US" altLang="zh-CN" sz="1400" dirty="0">
              <a:solidFill>
                <a:schemeClr val="tx1">
                  <a:lumMod val="85000"/>
                  <a:lumOff val="15000"/>
                </a:schemeClr>
              </a:solidFill>
              <a:latin typeface="Helvetica"/>
              <a:ea typeface="宋体" panose="02010600030101010101" pitchFamily="2" charset="-122"/>
              <a:cs typeface="Helvetica"/>
            </a:endParaRPr>
          </a:p>
          <a:p>
            <a:r>
              <a:rPr lang="en-US" altLang="zh-CN" sz="1400" dirty="0" err="1" smtClean="0">
                <a:solidFill>
                  <a:schemeClr val="tx1">
                    <a:lumMod val="85000"/>
                    <a:lumOff val="15000"/>
                  </a:schemeClr>
                </a:solidFill>
                <a:latin typeface="Helvetica"/>
                <a:ea typeface="宋体" panose="02010600030101010101" pitchFamily="2" charset="-122"/>
                <a:cs typeface="Helvetica"/>
              </a:rPr>
              <a:t>根据后台接口做修改</a:t>
            </a:r>
            <a:r>
              <a:rPr lang="zh-CN" altLang="en-US" sz="1400" dirty="0" smtClean="0">
                <a:solidFill>
                  <a:schemeClr val="tx1">
                    <a:lumMod val="85000"/>
                    <a:lumOff val="15000"/>
                  </a:schemeClr>
                </a:solidFill>
                <a:latin typeface="Helvetica"/>
                <a:ea typeface="宋体" panose="02010600030101010101" pitchFamily="2" charset="-122"/>
                <a:cs typeface="Helvetica"/>
              </a:rPr>
              <a:t>对</a:t>
            </a:r>
            <a:r>
              <a:rPr lang="en-US" altLang="zh-CN" sz="1400" dirty="0" err="1" smtClean="0">
                <a:solidFill>
                  <a:schemeClr val="tx1">
                    <a:lumMod val="85000"/>
                    <a:lumOff val="15000"/>
                  </a:schemeClr>
                </a:solidFill>
                <a:latin typeface="Helvetica"/>
                <a:ea typeface="宋体" panose="02010600030101010101" pitchFamily="2" charset="-122"/>
                <a:cs typeface="Helvetica"/>
              </a:rPr>
              <a:t>axios</a:t>
            </a:r>
            <a:r>
              <a:rPr lang="zh-CN" altLang="en-US" sz="1400" dirty="0" smtClean="0">
                <a:solidFill>
                  <a:schemeClr val="tx1">
                    <a:lumMod val="85000"/>
                    <a:lumOff val="15000"/>
                  </a:schemeClr>
                </a:solidFill>
                <a:latin typeface="Helvetica"/>
                <a:ea typeface="宋体" panose="02010600030101010101" pitchFamily="2" charset="-122"/>
                <a:cs typeface="Helvetica"/>
              </a:rPr>
              <a:t>进行</a:t>
            </a:r>
            <a:r>
              <a:rPr lang="zh-CN" altLang="en-US" sz="1400" dirty="0" smtClean="0">
                <a:solidFill>
                  <a:schemeClr val="tx1">
                    <a:lumMod val="85000"/>
                    <a:lumOff val="15000"/>
                  </a:schemeClr>
                </a:solidFill>
                <a:ea typeface="宋体" panose="02010600030101010101" pitchFamily="2" charset="-122"/>
              </a:rPr>
              <a:t>二次</a:t>
            </a:r>
            <a:r>
              <a:rPr lang="en-US" altLang="zh-CN" sz="1400" dirty="0" err="1" smtClean="0">
                <a:solidFill>
                  <a:schemeClr val="tx1">
                    <a:lumMod val="85000"/>
                    <a:lumOff val="15000"/>
                  </a:schemeClr>
                </a:solidFill>
                <a:ea typeface="宋体" panose="02010600030101010101" pitchFamily="2" charset="-122"/>
              </a:rPr>
              <a:t>封装</a:t>
            </a:r>
            <a:r>
              <a:rPr lang="en-US" altLang="zh-CN" sz="1400" dirty="0" smtClean="0">
                <a:solidFill>
                  <a:schemeClr val="tx1">
                    <a:lumMod val="85000"/>
                    <a:lumOff val="15000"/>
                  </a:schemeClr>
                </a:solidFill>
                <a:ea typeface="宋体" panose="02010600030101010101" pitchFamily="2" charset="-122"/>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indent="-285750">
              <a:buFont typeface="Arial" panose="020B0604020202020204" pitchFamily="34" charset="0"/>
              <a:buChar char="•"/>
            </a:pPr>
            <a:r>
              <a:rPr lang="en-US" altLang="zh-CN" sz="1400" dirty="0" err="1" smtClean="0">
                <a:solidFill>
                  <a:schemeClr val="tx1">
                    <a:lumMod val="85000"/>
                    <a:lumOff val="15000"/>
                  </a:schemeClr>
                </a:solidFill>
                <a:ea typeface="宋体" panose="02010600030101010101" pitchFamily="2" charset="-122"/>
              </a:rPr>
              <a:t>src</a:t>
            </a:r>
            <a:r>
              <a:rPr lang="en-US" altLang="zh-CN" sz="1400" dirty="0" smtClean="0">
                <a:solidFill>
                  <a:schemeClr val="tx1">
                    <a:lumMod val="85000"/>
                    <a:lumOff val="15000"/>
                  </a:schemeClr>
                </a:solidFill>
                <a:ea typeface="宋体" panose="02010600030101010101" pitchFamily="2" charset="-122"/>
              </a:rPr>
              <a:t>/</a:t>
            </a:r>
            <a:r>
              <a:rPr lang="en-US" altLang="zh-CN" sz="1400" dirty="0" err="1" smtClean="0">
                <a:solidFill>
                  <a:schemeClr val="tx1">
                    <a:lumMod val="85000"/>
                    <a:lumOff val="15000"/>
                  </a:schemeClr>
                </a:solidFill>
                <a:ea typeface="宋体" panose="02010600030101010101" pitchFamily="2" charset="-122"/>
              </a:rPr>
              <a:t>api</a:t>
            </a:r>
            <a:r>
              <a:rPr lang="en-US" altLang="zh-CN" sz="1400" dirty="0" smtClean="0">
                <a:solidFill>
                  <a:schemeClr val="tx1">
                    <a:lumMod val="85000"/>
                    <a:lumOff val="15000"/>
                  </a:schemeClr>
                </a:solidFill>
                <a:ea typeface="宋体" panose="02010600030101010101" pitchFamily="2" charset="-122"/>
              </a:rPr>
              <a:t> </a:t>
            </a:r>
            <a:endParaRPr lang="en-US" altLang="zh-CN" sz="1400" dirty="0" smtClean="0">
              <a:solidFill>
                <a:schemeClr val="tx1">
                  <a:lumMod val="85000"/>
                  <a:lumOff val="15000"/>
                </a:schemeClr>
              </a:solidFill>
              <a:ea typeface="宋体" panose="02010600030101010101" pitchFamily="2" charset="-122"/>
            </a:endParaRPr>
          </a:p>
          <a:p>
            <a:pPr marL="285750" indent="-285750"/>
            <a:r>
              <a:rPr lang="en-US" altLang="zh-CN" sz="1400" dirty="0" err="1" smtClean="0">
                <a:solidFill>
                  <a:schemeClr val="tx1">
                    <a:lumMod val="85000"/>
                    <a:lumOff val="15000"/>
                  </a:schemeClr>
                </a:solidFill>
                <a:ea typeface="宋体" panose="02010600030101010101" pitchFamily="2" charset="-122"/>
              </a:rPr>
              <a:t>在</a:t>
            </a:r>
            <a:r>
              <a:rPr lang="en-US" altLang="zh-CN" sz="1400" dirty="0" err="1">
                <a:solidFill>
                  <a:schemeClr val="tx1">
                    <a:lumMod val="85000"/>
                    <a:lumOff val="15000"/>
                  </a:schemeClr>
                </a:solidFill>
                <a:latin typeface="Helvetica"/>
                <a:ea typeface="宋体" panose="02010600030101010101" pitchFamily="2" charset="-122"/>
                <a:cs typeface="Helvetica"/>
              </a:rPr>
              <a:t>src</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api</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smtClean="0">
                <a:solidFill>
                  <a:schemeClr val="tx1">
                    <a:lumMod val="85000"/>
                    <a:lumOff val="15000"/>
                  </a:schemeClr>
                </a:solidFill>
                <a:latin typeface="Helvetica"/>
                <a:ea typeface="宋体" panose="02010600030101010101" pitchFamily="2" charset="-122"/>
                <a:cs typeface="Helvetica"/>
              </a:rPr>
              <a:t>文件夹下统一管理接口</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endParaRPr lang="en-US" altLang="zh-CN" sz="1400">
              <a:solidFill>
                <a:schemeClr val="tx1">
                  <a:lumMod val="85000"/>
                  <a:lumOff val="15000"/>
                </a:schemeClr>
              </a:solidFill>
              <a:latin typeface="Helvetica"/>
              <a:ea typeface="宋体" panose="02010600030101010101" pitchFamily="2" charset="-122"/>
              <a:cs typeface="Helvetica"/>
            </a:endParaRPr>
          </a:p>
        </p:txBody>
      </p:sp>
      <p:sp>
        <p:nvSpPr>
          <p:cNvPr id="2" name="文本框 1"/>
          <p:cNvSpPr txBox="1"/>
          <p:nvPr>
            <p:custDataLst>
              <p:tags r:id="rId2"/>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0"/>
              </a:spcBef>
              <a:buFont typeface="Wingdings" panose="05000000000000000000"/>
              <a:buChar char=""/>
              <a:tabLst>
                <a:tab pos="180975" algn="l"/>
              </a:tabLst>
            </a:pPr>
            <a:r>
              <a:rPr sz="1350" dirty="0" err="1" smtClean="0">
                <a:solidFill>
                  <a:srgbClr val="404040"/>
                </a:solidFill>
                <a:latin typeface="微软雅黑" panose="020B0503020204020204" charset="-122"/>
                <a:cs typeface="微软雅黑" panose="020B0503020204020204" charset="-122"/>
              </a:rPr>
              <a:t>声明格式如下</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声明了类型后</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就会进行</a:t>
            </a:r>
            <a:r>
              <a:rPr sz="1350" dirty="0">
                <a:solidFill>
                  <a:srgbClr val="FF0000"/>
                </a:solidFill>
                <a:latin typeface="微软雅黑" panose="020B0503020204020204" charset="-122"/>
                <a:cs typeface="微软雅黑" panose="020B0503020204020204" charset="-122"/>
              </a:rPr>
              <a:t>类型检测</a:t>
            </a:r>
            <a:r>
              <a:rPr sz="1350" dirty="0">
                <a:solidFill>
                  <a:srgbClr val="404040"/>
                </a:solidFill>
                <a:latin typeface="微软雅黑" panose="020B0503020204020204" charset="-122"/>
                <a:cs typeface="微软雅黑" panose="020B0503020204020204" charset="-122"/>
              </a:rPr>
              <a:t>，声明的类型可以称之为</a:t>
            </a:r>
            <a:r>
              <a:rPr sz="1350" dirty="0">
                <a:solidFill>
                  <a:srgbClr val="FF0000"/>
                </a:solidFill>
                <a:latin typeface="微软雅黑" panose="020B0503020204020204" charset="-122"/>
                <a:cs typeface="微软雅黑" panose="020B0503020204020204" charset="-122"/>
              </a:rPr>
              <a:t>类型注解</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比如我们声明一个message，完整的写法如下：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注意：这里的</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是小写的，和</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是有区别的</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中定义的字符串类型</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中定义的一个类</a:t>
            </a:r>
            <a:endParaRPr sz="1350">
              <a:latin typeface="微软雅黑" panose="020B0503020204020204" charset="-122"/>
              <a:cs typeface="微软雅黑" panose="020B0503020204020204" charset="-122"/>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如果我们给mess</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e赋值其他类型的值，那么就会报错：</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endParaRPr dirty="0"/>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panose="020B0609020204030204"/>
                <a:cs typeface="Consolas" panose="020B0609020204030204"/>
              </a:rPr>
              <a:t>var/let/const</a:t>
            </a:r>
            <a:r>
              <a:rPr sz="1350" spc="-23"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标识符</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数据类型</a:t>
            </a:r>
            <a:r>
              <a:rPr sz="1350" spc="356" dirty="0">
                <a:solidFill>
                  <a:srgbClr val="FF0000"/>
                </a:solidFill>
                <a:latin typeface="等线 Light" panose="02010600030101010101" charset="-122"/>
                <a:cs typeface="等线 Light" panose="02010600030101010101" charset="-122"/>
              </a:rPr>
              <a:t> </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赋值</a:t>
            </a:r>
            <a:r>
              <a:rPr sz="1350" dirty="0">
                <a:solidFill>
                  <a:srgbClr val="FF0000"/>
                </a:solidFill>
                <a:latin typeface="Consolas" panose="020B0609020204030204"/>
                <a:cs typeface="Consolas" panose="020B0609020204030204"/>
              </a:rPr>
              <a:t>;</a:t>
            </a:r>
            <a:endParaRPr sz="1350">
              <a:latin typeface="Consolas" panose="020B0609020204030204"/>
              <a:cs typeface="Consolas" panose="020B0609020204030204"/>
            </a:endParaRPr>
          </a:p>
        </p:txBody>
      </p:sp>
      <p:sp>
        <p:nvSpPr>
          <p:cNvPr id="11" name="object 11"/>
          <p:cNvSpPr/>
          <p:nvPr/>
        </p:nvSpPr>
        <p:spPr>
          <a:xfrm>
            <a:off x="531981" y="3682276"/>
            <a:ext cx="3342059" cy="282218"/>
          </a:xfrm>
          <a:prstGeom prst="rect">
            <a:avLst/>
          </a:prstGeom>
          <a:blipFill>
            <a:blip r:embed="rId1"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2" cstate="print"/>
            <a:stretch>
              <a:fillRect/>
            </a:stretch>
          </a:blipFill>
        </p:spPr>
        <p:txBody>
          <a:bodyPr wrap="square" lIns="0" tIns="0" rIns="0" bIns="0" rtlCol="0"/>
          <a:lstStyle/>
          <a:p>
            <a:endParaRPr sz="1350"/>
          </a:p>
        </p:txBody>
      </p:sp>
      <p:pic>
        <p:nvPicPr>
          <p:cNvPr id="13" name="图片 12"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4" name="矩形 13"/>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定义变量（标识符）和</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之后一致，可以使用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、let、const来定义。</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当然，在</a:t>
            </a:r>
            <a:r>
              <a:rPr sz="1350" spc="-4" dirty="0">
                <a:solidFill>
                  <a:srgbClr val="404040"/>
                </a:solidFill>
                <a:latin typeface="微软雅黑" panose="020B0503020204020204" charset="-122"/>
                <a:cs typeface="微软雅黑" panose="020B0503020204020204" charset="-122"/>
              </a:rPr>
              <a:t>tslint</a:t>
            </a:r>
            <a:r>
              <a:rPr sz="1350" dirty="0">
                <a:solidFill>
                  <a:srgbClr val="404040"/>
                </a:solidFill>
                <a:latin typeface="微软雅黑" panose="020B0503020204020204" charset="-122"/>
                <a:cs typeface="微软雅黑" panose="020B0503020204020204" charset="-122"/>
              </a:rPr>
              <a:t>中并不推荐使用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来声明变量：</a:t>
            </a:r>
            <a:endParaRPr sz="1350">
              <a:latin typeface="微软雅黑" panose="020B0503020204020204" charset="-122"/>
              <a:cs typeface="微软雅黑" panose="020B0503020204020204" charset="-122"/>
            </a:endParaRPr>
          </a:p>
          <a:p>
            <a:pPr marL="412115" marR="3810" lvl="1" indent="-176530">
              <a:lnSpc>
                <a:spcPct val="153000"/>
              </a:lnSpc>
              <a:spcBef>
                <a:spcPts val="2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可见，在</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pt中并不建议再使用</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ar关键字了，主要原因和</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升级后</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e</a:t>
            </a:r>
            <a:r>
              <a:rPr sz="1350" dirty="0">
                <a:solidFill>
                  <a:srgbClr val="404040"/>
                </a:solidFill>
                <a:latin typeface="微软雅黑" panose="020B0503020204020204" charset="-122"/>
                <a:cs typeface="微软雅黑" panose="020B0503020204020204" charset="-122"/>
              </a:rPr>
              <a:t>t和</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ar的区别是一样的，</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ar是没 有块级作用域的，会引起很多的问题，这里不再展开探讨。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endParaRPr dirty="0"/>
          </a:p>
        </p:txBody>
      </p:sp>
      <p:sp>
        <p:nvSpPr>
          <p:cNvPr id="9" name="object 9"/>
          <p:cNvSpPr/>
          <p:nvPr/>
        </p:nvSpPr>
        <p:spPr>
          <a:xfrm>
            <a:off x="483647" y="1404329"/>
            <a:ext cx="3857624" cy="904874"/>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8" name="圆角矩形 7"/>
          <p:cNvSpPr/>
          <p:nvPr>
            <p:custDataLst>
              <p:tags r:id="rId2"/>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9" name="圆角矩形 8"/>
          <p:cNvSpPr/>
          <p:nvPr>
            <p:custDataLst>
              <p:tags r:id="rId3"/>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0" name="圆角矩形 9"/>
          <p:cNvSpPr/>
          <p:nvPr>
            <p:custDataLst>
              <p:tags r:id="rId4"/>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1" name="圆角矩形 10"/>
          <p:cNvSpPr/>
          <p:nvPr>
            <p:custDataLst>
              <p:tags r:id="rId5"/>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2" name="圆角矩形 11"/>
          <p:cNvSpPr/>
          <p:nvPr>
            <p:custDataLst>
              <p:tags r:id="rId6"/>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3" name="圆角矩形 12"/>
          <p:cNvSpPr/>
          <p:nvPr>
            <p:custDataLst>
              <p:tags r:id="rId7"/>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4" name="圆角矩形 13"/>
          <p:cNvSpPr/>
          <p:nvPr>
            <p:custDataLst>
              <p:tags r:id="rId8"/>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数字类型是我们开发中经常使用的类型</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一样，不区分整数类型</a:t>
            </a:r>
            <a:r>
              <a:rPr sz="1350" spc="-4" dirty="0">
                <a:solidFill>
                  <a:srgbClr val="404040"/>
                </a:solidFill>
                <a:latin typeface="微软雅黑" panose="020B0503020204020204" charset="-122"/>
                <a:cs typeface="微软雅黑" panose="020B0503020204020204" charset="-122"/>
              </a:rPr>
              <a:t>（int）</a:t>
            </a:r>
            <a:r>
              <a:rPr sz="1350" dirty="0">
                <a:solidFill>
                  <a:srgbClr val="404040"/>
                </a:solidFill>
                <a:latin typeface="微软雅黑" panose="020B0503020204020204" charset="-122"/>
                <a:cs typeface="微软雅黑" panose="020B0503020204020204" charset="-122"/>
              </a:rPr>
              <a:t>和浮点型</a:t>
            </a:r>
            <a:endParaRPr sz="1350">
              <a:latin typeface="微软雅黑" panose="020B0503020204020204" charset="-122"/>
              <a:cs typeface="微软雅黑" panose="020B0503020204020204" charset="-122"/>
            </a:endParaRPr>
          </a:p>
          <a:p>
            <a:pPr marL="180975">
              <a:spcBef>
                <a:spcPts val="850"/>
              </a:spcBef>
            </a:pPr>
            <a:r>
              <a:rPr sz="1350" spc="-4" dirty="0">
                <a:solidFill>
                  <a:srgbClr val="404040"/>
                </a:solidFill>
                <a:latin typeface="微软雅黑" panose="020B0503020204020204" charset="-122"/>
                <a:cs typeface="微软雅黑" panose="020B0503020204020204" charset="-122"/>
              </a:rPr>
              <a:t>（double），</a:t>
            </a:r>
            <a:r>
              <a:rPr sz="1350" dirty="0">
                <a:solidFill>
                  <a:srgbClr val="404040"/>
                </a:solidFill>
                <a:latin typeface="微软雅黑" panose="020B0503020204020204" charset="-122"/>
                <a:cs typeface="微软雅黑" panose="020B0503020204020204" charset="-122"/>
              </a:rPr>
              <a:t>统一为</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如果你学习过</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应该知道，</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新增了二进制和八进制的表示方法，而</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pt也是支持二进制、八进制、十 六进制的表示：</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endParaRPr dirty="0"/>
          </a:p>
        </p:txBody>
      </p:sp>
      <p:sp>
        <p:nvSpPr>
          <p:cNvPr id="9" name="object 9"/>
          <p:cNvSpPr/>
          <p:nvPr/>
        </p:nvSpPr>
        <p:spPr>
          <a:xfrm>
            <a:off x="541507" y="1730105"/>
            <a:ext cx="1924454" cy="7797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4" cstate="print"/>
            <a:stretch>
              <a:fillRect/>
            </a:stretch>
          </a:blipFill>
        </p:spPr>
        <p:txBody>
          <a:bodyPr wrap="square" lIns="0" tIns="0" rIns="0" bIns="0" rtlCol="0"/>
          <a:lstStyle/>
          <a:p>
            <a:endParaRPr sz="135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boolean类型只有两个取值：true和</a:t>
            </a:r>
            <a:r>
              <a:rPr sz="1350" spc="-4" dirty="0">
                <a:solidFill>
                  <a:srgbClr val="404040"/>
                </a:solidFill>
                <a:latin typeface="微软雅黑" panose="020B0503020204020204" charset="-122"/>
                <a:cs typeface="微软雅黑" panose="020B0503020204020204" charset="-122"/>
              </a:rPr>
              <a:t>false，</a:t>
            </a:r>
            <a:r>
              <a:rPr sz="1350" dirty="0">
                <a:solidFill>
                  <a:srgbClr val="404040"/>
                </a:solidFill>
                <a:latin typeface="微软雅黑" panose="020B0503020204020204" charset="-122"/>
                <a:cs typeface="微软雅黑" panose="020B0503020204020204" charset="-122"/>
              </a:rPr>
              <a:t>非常简单</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endParaRPr dirty="0"/>
          </a:p>
        </p:txBody>
      </p:sp>
      <p:sp>
        <p:nvSpPr>
          <p:cNvPr id="8" name="object 8"/>
          <p:cNvSpPr/>
          <p:nvPr/>
        </p:nvSpPr>
        <p:spPr>
          <a:xfrm>
            <a:off x="430449" y="1415274"/>
            <a:ext cx="2538919" cy="866141"/>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str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类型是字符串类型，可以使用单引号或者双引号表示：</a:t>
            </a:r>
            <a:endParaRPr sz="1350">
              <a:latin typeface="微软雅黑" panose="020B0503020204020204" charset="-122"/>
              <a:cs typeface="微软雅黑" panose="020B0503020204020204" charset="-122"/>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同时也支持</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的模板字符串来拼接变量和字符串：</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endParaRPr dirty="0"/>
          </a:p>
        </p:txBody>
      </p:sp>
      <p:sp>
        <p:nvSpPr>
          <p:cNvPr id="9" name="object 9"/>
          <p:cNvSpPr/>
          <p:nvPr/>
        </p:nvSpPr>
        <p:spPr>
          <a:xfrm>
            <a:off x="462773" y="1368155"/>
            <a:ext cx="3389379" cy="71740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数组类型的定义也非常简单，有两种方式：</a:t>
            </a:r>
            <a:endParaRPr sz="1350">
              <a:latin typeface="微软雅黑" panose="020B0503020204020204" charset="-122"/>
              <a:cs typeface="微软雅黑" panose="020B0503020204020204" charset="-122"/>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如果添加其他类型到数组中，那么会报错：</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endParaRPr dirty="0"/>
          </a:p>
        </p:txBody>
      </p:sp>
      <p:sp>
        <p:nvSpPr>
          <p:cNvPr id="9" name="object 9"/>
          <p:cNvSpPr/>
          <p:nvPr/>
        </p:nvSpPr>
        <p:spPr>
          <a:xfrm>
            <a:off x="417884" y="1394452"/>
            <a:ext cx="5090402" cy="1343739"/>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b</a:t>
            </a:r>
            <a:r>
              <a:rPr sz="1350" spc="-8" dirty="0">
                <a:solidFill>
                  <a:srgbClr val="404040"/>
                </a:solidFill>
                <a:latin typeface="微软雅黑" panose="020B0503020204020204" charset="-122"/>
                <a:cs typeface="微软雅黑" panose="020B0503020204020204" charset="-122"/>
              </a:rPr>
              <a:t>j</a:t>
            </a:r>
            <a:r>
              <a:rPr sz="1350" dirty="0">
                <a:solidFill>
                  <a:srgbClr val="404040"/>
                </a:solidFill>
                <a:latin typeface="微软雅黑" panose="020B0503020204020204" charset="-122"/>
                <a:cs typeface="微软雅黑" panose="020B0503020204020204" charset="-122"/>
              </a:rPr>
              <a:t>e</a:t>
            </a:r>
            <a:r>
              <a:rPr sz="1350" spc="-4" dirty="0">
                <a:solidFill>
                  <a:srgbClr val="404040"/>
                </a:solidFill>
                <a:latin typeface="微软雅黑" panose="020B0503020204020204" charset="-122"/>
                <a:cs typeface="微软雅黑" panose="020B0503020204020204" charset="-122"/>
              </a:rPr>
              <a:t>c</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对象类型可以用于描述一个对象：</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但是从m</a:t>
            </a:r>
            <a:r>
              <a:rPr sz="1350" spc="-4" dirty="0">
                <a:solidFill>
                  <a:srgbClr val="404040"/>
                </a:solidFill>
                <a:latin typeface="微软雅黑" panose="020B0503020204020204" charset="-122"/>
                <a:cs typeface="微软雅黑" panose="020B0503020204020204" charset="-122"/>
              </a:rPr>
              <a:t>yi</a:t>
            </a:r>
            <a:r>
              <a:rPr sz="1350" dirty="0">
                <a:solidFill>
                  <a:srgbClr val="404040"/>
                </a:solidFill>
                <a:latin typeface="微软雅黑" panose="020B0503020204020204" charset="-122"/>
                <a:cs typeface="微软雅黑" panose="020B0503020204020204" charset="-122"/>
              </a:rPr>
              <a:t>nf</a:t>
            </a: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中我们不能获取数据，也不能设置数据：</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endParaRPr dirty="0"/>
          </a:p>
        </p:txBody>
      </p:sp>
      <p:sp>
        <p:nvSpPr>
          <p:cNvPr id="9" name="object 9"/>
          <p:cNvSpPr/>
          <p:nvPr/>
        </p:nvSpPr>
        <p:spPr>
          <a:xfrm>
            <a:off x="455072" y="1360009"/>
            <a:ext cx="2616435" cy="1211741"/>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4" dirty="0">
                <a:solidFill>
                  <a:srgbClr val="404040"/>
                </a:solidFill>
                <a:latin typeface="微软雅黑" panose="020B0503020204020204" charset="-122"/>
                <a:cs typeface="微软雅黑" panose="020B0503020204020204" charset="-122"/>
              </a:rPr>
              <a:t> </a:t>
            </a:r>
            <a:r>
              <a:rPr sz="1350" spc="-8" dirty="0">
                <a:solidFill>
                  <a:srgbClr val="404040"/>
                </a:solidFill>
                <a:latin typeface="微软雅黑" panose="020B0503020204020204" charset="-122"/>
                <a:cs typeface="微软雅黑" panose="020B0503020204020204" charset="-122"/>
              </a:rPr>
              <a:t>JavaScript</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中</a:t>
            </a:r>
            <a:r>
              <a:rPr sz="1350" spc="-4" dirty="0">
                <a:solidFill>
                  <a:srgbClr val="404040"/>
                </a:solidFill>
                <a:latin typeface="微软雅黑" panose="020B0503020204020204" charset="-122"/>
                <a:cs typeface="微软雅黑" panose="020B0503020204020204" charset="-122"/>
              </a:rPr>
              <a:t>，undefined</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 </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 是两个基本数据类型。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中，它们各自的类型也是</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也就意味着它们既是实际的值，也是自己的类型：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endParaRPr dirty="0"/>
          </a:p>
        </p:txBody>
      </p:sp>
      <p:sp>
        <p:nvSpPr>
          <p:cNvPr id="8" name="object 8"/>
          <p:cNvSpPr/>
          <p:nvPr/>
        </p:nvSpPr>
        <p:spPr>
          <a:xfrm>
            <a:off x="425078" y="1849168"/>
            <a:ext cx="3011217" cy="548216"/>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在某些情况下，我们确实无法确定一个变量的类型，并且可能它会发生一些变化，这个时候我们可以使用</a:t>
            </a:r>
            <a:r>
              <a:rPr sz="1275" spc="-4" dirty="0">
                <a:solidFill>
                  <a:srgbClr val="404040"/>
                </a:solidFill>
                <a:latin typeface="微软雅黑" panose="020B0503020204020204" charset="-122"/>
                <a:cs typeface="微软雅黑" panose="020B0503020204020204" charset="-122"/>
              </a:rPr>
              <a:t>a</a:t>
            </a:r>
            <a:r>
              <a:rPr sz="1275" dirty="0">
                <a:solidFill>
                  <a:srgbClr val="404040"/>
                </a:solidFill>
                <a:latin typeface="微软雅黑" panose="020B0503020204020204" charset="-122"/>
                <a:cs typeface="微软雅黑" panose="020B0503020204020204" charset="-122"/>
              </a:rPr>
              <a:t>n</a:t>
            </a:r>
            <a:r>
              <a:rPr sz="1275" spc="-4" dirty="0">
                <a:solidFill>
                  <a:srgbClr val="404040"/>
                </a:solidFill>
                <a:latin typeface="微软雅黑" panose="020B0503020204020204" charset="-122"/>
                <a:cs typeface="微软雅黑" panose="020B0503020204020204" charset="-122"/>
              </a:rPr>
              <a:t>y</a:t>
            </a:r>
            <a:r>
              <a:rPr sz="1275" dirty="0">
                <a:solidFill>
                  <a:srgbClr val="404040"/>
                </a:solidFill>
                <a:latin typeface="微软雅黑" panose="020B0503020204020204" charset="-122"/>
                <a:cs typeface="微软雅黑" panose="020B0503020204020204" charset="-122"/>
              </a:rPr>
              <a:t>类型（类似 于</a:t>
            </a:r>
            <a:r>
              <a:rPr sz="1275" spc="8" dirty="0">
                <a:solidFill>
                  <a:srgbClr val="404040"/>
                </a:solidFill>
                <a:latin typeface="微软雅黑" panose="020B0503020204020204" charset="-122"/>
                <a:cs typeface="微软雅黑" panose="020B0503020204020204" charset="-122"/>
              </a:rPr>
              <a:t>Dart</a:t>
            </a:r>
            <a:r>
              <a:rPr sz="1275" dirty="0">
                <a:solidFill>
                  <a:srgbClr val="404040"/>
                </a:solidFill>
                <a:latin typeface="微软雅黑" panose="020B0503020204020204" charset="-122"/>
                <a:cs typeface="微软雅黑" panose="020B0503020204020204" charset="-122"/>
              </a:rPr>
              <a:t>语言中的</a:t>
            </a:r>
            <a:r>
              <a:rPr sz="1275" spc="-4" dirty="0">
                <a:solidFill>
                  <a:srgbClr val="404040"/>
                </a:solidFill>
                <a:latin typeface="微软雅黑" panose="020B0503020204020204" charset="-122"/>
                <a:cs typeface="微软雅黑" panose="020B0503020204020204" charset="-122"/>
              </a:rPr>
              <a:t>dynamic</a:t>
            </a:r>
            <a:r>
              <a:rPr sz="1275" dirty="0">
                <a:solidFill>
                  <a:srgbClr val="404040"/>
                </a:solidFill>
                <a:latin typeface="微软雅黑" panose="020B0503020204020204" charset="-122"/>
                <a:cs typeface="微软雅黑" panose="020B0503020204020204" charset="-122"/>
              </a:rPr>
              <a:t>类型）。</a:t>
            </a:r>
            <a:endParaRPr sz="1275">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类型有点像一种讨巧的</a:t>
            </a:r>
            <a:r>
              <a:rPr sz="1275" spc="-11"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手段：</a:t>
            </a:r>
            <a:endParaRPr sz="1275">
              <a:latin typeface="微软雅黑" panose="020B0503020204020204" charset="-122"/>
              <a:cs typeface="微软雅黑" panose="020B0503020204020204" charset="-122"/>
            </a:endParaRPr>
          </a:p>
          <a:p>
            <a:pPr marL="412115" lvl="1" indent="-176530">
              <a:spcBef>
                <a:spcPts val="95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我们可以对</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类型的变量进行任何的操作，包括获取不存在的属性、方法；</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我们给一个</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类型的变量赋值任何的值，比如数字、字符串的值；</a:t>
            </a:r>
            <a:endParaRPr sz="1275">
              <a:latin typeface="微软雅黑" panose="020B0503020204020204" charset="-122"/>
              <a:cs typeface="微软雅黑" panose="020B0503020204020204" charset="-122"/>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如果对于某些情况的处理过于繁琐不希望添加规定的类型注解，或者在引入一些第三方库时，缺失了类型注解，这个时候 我们可以使用</a:t>
            </a:r>
            <a:r>
              <a:rPr sz="1275" spc="-4" dirty="0">
                <a:solidFill>
                  <a:srgbClr val="404040"/>
                </a:solidFill>
                <a:latin typeface="微软雅黑" panose="020B0503020204020204" charset="-122"/>
                <a:cs typeface="微软雅黑" panose="020B0503020204020204" charset="-122"/>
              </a:rPr>
              <a:t>any：</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包括在</a:t>
            </a:r>
            <a:r>
              <a:rPr sz="1275" spc="-19" dirty="0">
                <a:solidFill>
                  <a:srgbClr val="404040"/>
                </a:solidFill>
                <a:latin typeface="微软雅黑" panose="020B0503020204020204" charset="-122"/>
                <a:cs typeface="微软雅黑" panose="020B0503020204020204" charset="-122"/>
              </a:rPr>
              <a:t>Vue</a:t>
            </a:r>
            <a:r>
              <a:rPr sz="1275" dirty="0">
                <a:solidFill>
                  <a:srgbClr val="404040"/>
                </a:solidFill>
                <a:latin typeface="微软雅黑" panose="020B0503020204020204" charset="-122"/>
                <a:cs typeface="微软雅黑" panose="020B0503020204020204" charset="-122"/>
              </a:rPr>
              <a:t>源码中，也会使用到</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来进行某些类型的适配；</a:t>
            </a:r>
            <a:endParaRPr sz="1275">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endParaRPr dirty="0"/>
          </a:p>
        </p:txBody>
      </p:sp>
      <p:sp>
        <p:nvSpPr>
          <p:cNvPr id="9" name="object 9"/>
          <p:cNvSpPr/>
          <p:nvPr/>
        </p:nvSpPr>
        <p:spPr>
          <a:xfrm>
            <a:off x="517389" y="2656361"/>
            <a:ext cx="3801691" cy="118711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函数是</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非常重要的组成部分</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允许我们指定函数的参数和返回值的类型。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参数的类型注解</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声明函数时，可以在每个参数后添加类型注解，以声明函数接受的参数类型：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endParaRPr dirty="0"/>
          </a:p>
        </p:txBody>
      </p:sp>
      <p:sp>
        <p:nvSpPr>
          <p:cNvPr id="8" name="object 8"/>
          <p:cNvSpPr/>
          <p:nvPr/>
        </p:nvSpPr>
        <p:spPr>
          <a:xfrm>
            <a:off x="466926" y="2158096"/>
            <a:ext cx="6668312" cy="19440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我们也可以添加返回值的类型注解，这个注解出现在函数列表的后面：</a:t>
            </a:r>
            <a:endParaRPr sz="1350">
              <a:latin typeface="微软雅黑" panose="020B0503020204020204" charset="-122"/>
              <a:cs typeface="微软雅黑" panose="020B0503020204020204" charset="-122"/>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和变量的类型注解一样，我们通常情况下不需要返回类型注解，因为</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会根据</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return</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返回值推断函数的 返回类型：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某些第三方库处于方便理解，会明确指定返回类型，但是这个看个人喜好；</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endParaRPr dirty="0"/>
          </a:p>
        </p:txBody>
      </p:sp>
      <p:sp>
        <p:nvSpPr>
          <p:cNvPr id="9" name="object 9"/>
          <p:cNvSpPr/>
          <p:nvPr/>
        </p:nvSpPr>
        <p:spPr>
          <a:xfrm>
            <a:off x="495301" y="1391258"/>
            <a:ext cx="5012987" cy="86160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如果我们希望限定一个函数接受的参数是一个对象，这个时候要如何限定呢？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我们可以使用对象类型；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在这里我们使用了一个对象来作为类型：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在对象我们可以添加属性，并且告知</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该属性需要是什么类型；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属性之间可以使用</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或者</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来分割，最后一个分隔符是可选的；</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每个属性的类型部分也是可选的，如果不指定，那么就是any类型；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endParaRPr dirty="0"/>
          </a:p>
        </p:txBody>
      </p:sp>
      <p:sp>
        <p:nvSpPr>
          <p:cNvPr id="9" name="object 9"/>
          <p:cNvSpPr/>
          <p:nvPr/>
        </p:nvSpPr>
        <p:spPr>
          <a:xfrm>
            <a:off x="466623" y="1777223"/>
            <a:ext cx="5121916" cy="1375521"/>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对象类型也可以指定哪些属性是可选的，可以在属性的后面添加一个</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endParaRPr dirty="0"/>
          </a:p>
        </p:txBody>
      </p:sp>
      <p:sp>
        <p:nvSpPr>
          <p:cNvPr id="8" name="object 8"/>
          <p:cNvSpPr/>
          <p:nvPr/>
        </p:nvSpPr>
        <p:spPr>
          <a:xfrm>
            <a:off x="360739" y="1389829"/>
            <a:ext cx="6913117" cy="2363840"/>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的类型系统允许我们使用多种运算符，从现有类型中构建新类型。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我们来使用第一种组合类型的方法：联合类型（Union </a:t>
            </a:r>
            <a:r>
              <a:rPr sz="1350" spc="-19" dirty="0">
                <a:solidFill>
                  <a:srgbClr val="404040"/>
                </a:solidFill>
                <a:latin typeface="微软雅黑" panose="020B0503020204020204" charset="-122"/>
                <a:cs typeface="微软雅黑" panose="020B0503020204020204" charset="-122"/>
              </a:rPr>
              <a:t>Type）</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联合类型是由两个或者多个其他类型组成的类型；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表示可以是这些类型中的任何一个值；</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联合类型中的每一个类型被称之为联合成员</a:t>
            </a:r>
            <a:r>
              <a:rPr sz="1350" spc="-19" dirty="0">
                <a:solidFill>
                  <a:srgbClr val="404040"/>
                </a:solidFill>
                <a:latin typeface="微软雅黑" panose="020B0503020204020204" charset="-122"/>
                <a:cs typeface="微软雅黑" panose="020B0503020204020204" charset="-122"/>
              </a:rPr>
              <a:t>（union's</a:t>
            </a:r>
            <a:r>
              <a:rPr sz="1350" spc="-4" dirty="0">
                <a:solidFill>
                  <a:srgbClr val="404040"/>
                </a:solidFill>
                <a:latin typeface="微软雅黑" panose="020B0503020204020204" charset="-122"/>
                <a:cs typeface="微软雅黑" panose="020B0503020204020204" charset="-122"/>
              </a:rPr>
              <a:t> </a:t>
            </a:r>
            <a:r>
              <a:rPr sz="1425" i="1" spc="-38" dirty="0">
                <a:solidFill>
                  <a:srgbClr val="404040"/>
                </a:solidFill>
                <a:latin typeface="微软雅黑" panose="020B0503020204020204" charset="-122"/>
                <a:cs typeface="微软雅黑" panose="020B0503020204020204" charset="-122"/>
              </a:rPr>
              <a:t>members</a:t>
            </a:r>
            <a:r>
              <a:rPr sz="1350" spc="-38"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endParaRPr dirty="0"/>
          </a:p>
        </p:txBody>
      </p:sp>
      <p:sp>
        <p:nvSpPr>
          <p:cNvPr id="8" name="object 8"/>
          <p:cNvSpPr/>
          <p:nvPr/>
        </p:nvSpPr>
        <p:spPr>
          <a:xfrm>
            <a:off x="499048" y="2969929"/>
            <a:ext cx="4177523" cy="15429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在前面，我们通过在类型注解中编写</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对象类型</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联合类型，但是当我们想要多次在其他地方使用时，就要编写多 次。</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比如我们可以给对象类型起一个别名：</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endParaRPr dirty="0"/>
          </a:p>
        </p:txBody>
      </p:sp>
      <p:sp>
        <p:nvSpPr>
          <p:cNvPr id="8" name="object 8"/>
          <p:cNvSpPr/>
          <p:nvPr/>
        </p:nvSpPr>
        <p:spPr>
          <a:xfrm>
            <a:off x="382115" y="2044327"/>
            <a:ext cx="3046886" cy="304688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无法获取具体的类型信息，这个我们需要使用类型断言</a:t>
            </a:r>
            <a:r>
              <a:rPr sz="1350" spc="-19"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 Assertions）。</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比如我们通过</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document.getElementById，TypeScript</a:t>
            </a:r>
            <a:r>
              <a:rPr sz="1350" dirty="0">
                <a:solidFill>
                  <a:srgbClr val="404040"/>
                </a:solidFill>
                <a:latin typeface="微软雅黑" panose="020B0503020204020204" charset="-122"/>
                <a:cs typeface="微软雅黑" panose="020B0503020204020204" charset="-122"/>
              </a:rPr>
              <a:t>只知道该函数会返回</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HTMLElement</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，但并不知道它</a:t>
            </a:r>
            <a:endParaRPr sz="1350">
              <a:latin typeface="微软雅黑" panose="020B0503020204020204" charset="-122"/>
              <a:cs typeface="微软雅黑" panose="020B0503020204020204" charset="-122"/>
            </a:endParaRPr>
          </a:p>
          <a:p>
            <a:pPr marL="412115">
              <a:spcBef>
                <a:spcPts val="775"/>
              </a:spcBef>
            </a:pPr>
            <a:r>
              <a:rPr sz="1350" dirty="0">
                <a:solidFill>
                  <a:srgbClr val="404040"/>
                </a:solidFill>
                <a:latin typeface="微软雅黑" panose="020B0503020204020204" charset="-122"/>
                <a:cs typeface="微软雅黑" panose="020B0503020204020204" charset="-122"/>
              </a:rPr>
              <a:t>具体的类型：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只允许类型断言转换为</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更具体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或者</a:t>
            </a:r>
            <a:r>
              <a:rPr sz="1350" spc="-11"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不太具体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的类型版本，此规则可防止不可能的强制转换：</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endParaRPr spc="-4" dirty="0"/>
          </a:p>
        </p:txBody>
      </p:sp>
      <p:sp>
        <p:nvSpPr>
          <p:cNvPr id="9" name="object 9"/>
          <p:cNvSpPr/>
          <p:nvPr/>
        </p:nvSpPr>
        <p:spPr>
          <a:xfrm>
            <a:off x="363262" y="2000065"/>
            <a:ext cx="5860205" cy="691877"/>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当我们编写下面的代码时，在执行ts的编译阶段会报错：</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这是因为传入的message有可能是为</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的，这个时候是不能执行方法的；</a:t>
            </a:r>
            <a:endParaRPr sz="1350">
              <a:latin typeface="微软雅黑" panose="020B0503020204020204" charset="-122"/>
              <a:cs typeface="微软雅黑" panose="020B0503020204020204" charset="-122"/>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但是，我们确定传入的参数是有值的，这个时候我们可以使用非空类型断言：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非空断言使用的是</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，表示可以确定某个标识符是有值的，跳过ts在编译阶段对它的检测；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endParaRPr dirty="0"/>
          </a:p>
        </p:txBody>
      </p:sp>
      <p:sp>
        <p:nvSpPr>
          <p:cNvPr id="9" name="object 9"/>
          <p:cNvSpPr/>
          <p:nvPr/>
        </p:nvSpPr>
        <p:spPr>
          <a:xfrm>
            <a:off x="588117" y="1659884"/>
            <a:ext cx="3983882" cy="1240143"/>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可选链事实上并不是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独有的特性，它是</a:t>
            </a:r>
            <a:r>
              <a:rPr sz="1350" spc="-8" dirty="0">
                <a:solidFill>
                  <a:srgbClr val="404040"/>
                </a:solidFill>
                <a:latin typeface="微软雅黑" panose="020B0503020204020204" charset="-122"/>
                <a:cs typeface="微软雅黑" panose="020B0503020204020204" charset="-122"/>
              </a:rPr>
              <a:t>ES11（ES2020）</a:t>
            </a:r>
            <a:r>
              <a:rPr sz="1350" dirty="0">
                <a:solidFill>
                  <a:srgbClr val="404040"/>
                </a:solidFill>
                <a:latin typeface="微软雅黑" panose="020B0503020204020204" charset="-122"/>
                <a:cs typeface="微软雅黑" panose="020B0503020204020204" charset="-122"/>
              </a:rPr>
              <a:t>中增加的特性：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可选链使用可选链操作符</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它的作用是当对象的属性不存在时，会短路，直接返回</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如果存在，那么才会继续执行；</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虽然可选链操作是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提出的特性，但是和</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一起使用更版本；</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endParaRPr dirty="0"/>
          </a:p>
        </p:txBody>
      </p:sp>
      <p:sp>
        <p:nvSpPr>
          <p:cNvPr id="8" name="object 8"/>
          <p:cNvSpPr/>
          <p:nvPr/>
        </p:nvSpPr>
        <p:spPr>
          <a:xfrm>
            <a:off x="5607184" y="3210180"/>
            <a:ext cx="2961630" cy="524281"/>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有时候我们还会看到</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和 ??</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操作符，这些都是做什么的呢？</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将一个其他类型转换成boolean类型；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类似于Boolean(变量</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的方式；</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它是</a:t>
            </a:r>
            <a:r>
              <a:rPr sz="1350" spc="-8" dirty="0">
                <a:solidFill>
                  <a:srgbClr val="404040"/>
                </a:solidFill>
                <a:latin typeface="微软雅黑" panose="020B0503020204020204" charset="-122"/>
                <a:cs typeface="微软雅黑" panose="020B0503020204020204" charset="-122"/>
              </a:rPr>
              <a:t>ES11</a:t>
            </a:r>
            <a:r>
              <a:rPr sz="1350" dirty="0">
                <a:solidFill>
                  <a:srgbClr val="404040"/>
                </a:solidFill>
                <a:latin typeface="微软雅黑" panose="020B0503020204020204" charset="-122"/>
                <a:cs typeface="微软雅黑" panose="020B0503020204020204" charset="-122"/>
              </a:rPr>
              <a:t>增加的新特性；</a:t>
            </a:r>
            <a:endParaRPr sz="1350">
              <a:latin typeface="微软雅黑" panose="020B0503020204020204" charset="-122"/>
              <a:cs typeface="微软雅黑" panose="020B0503020204020204" charset="-122"/>
            </a:endParaRPr>
          </a:p>
          <a:p>
            <a:pPr marL="412115" marR="3810" lvl="1" indent="-176530">
              <a:lnSpc>
                <a:spcPct val="148000"/>
              </a:lnSpc>
              <a:spcBef>
                <a:spcPts val="465"/>
              </a:spcBef>
              <a:buFont typeface="Wingdings" panose="05000000000000000000"/>
              <a:buChar char=""/>
              <a:tabLst>
                <a:tab pos="411480" algn="l"/>
              </a:tabLst>
            </a:pPr>
            <a:r>
              <a:rPr sz="1350" b="1" dirty="0">
                <a:solidFill>
                  <a:srgbClr val="404040"/>
                </a:solidFill>
                <a:latin typeface="微软雅黑" panose="020B0503020204020204" charset="-122"/>
                <a:cs typeface="微软雅黑" panose="020B0503020204020204" charset="-122"/>
              </a:rPr>
              <a:t>空值合并操作符</a:t>
            </a:r>
            <a:r>
              <a:rPr sz="1350" spc="-4" dirty="0">
                <a:solidFill>
                  <a:srgbClr val="404040"/>
                </a:solidFill>
                <a:latin typeface="微软雅黑" panose="020B0503020204020204" charset="-122"/>
                <a:cs typeface="微软雅黑" panose="020B0503020204020204" charset="-122"/>
              </a:rPr>
              <a:t>（</a:t>
            </a:r>
            <a:r>
              <a:rPr sz="1350" b="1" spc="-4" dirty="0">
                <a:solidFill>
                  <a:srgbClr val="404040"/>
                </a:solidFill>
                <a:latin typeface="微软雅黑" panose="020B0503020204020204" charset="-122"/>
                <a:cs typeface="微软雅黑" panose="020B0503020204020204" charset="-122"/>
              </a:rPr>
              <a:t>??）</a:t>
            </a:r>
            <a:r>
              <a:rPr sz="1350" b="1" dirty="0">
                <a:solidFill>
                  <a:srgbClr val="404040"/>
                </a:solidFill>
                <a:latin typeface="微软雅黑" panose="020B0503020204020204" charset="-122"/>
                <a:cs typeface="微软雅黑" panose="020B0503020204020204" charset="-122"/>
              </a:rPr>
              <a:t>是一个逻辑操作符，当操作符的左侧是</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null </a:t>
            </a:r>
            <a:r>
              <a:rPr sz="1350" b="1" dirty="0">
                <a:solidFill>
                  <a:srgbClr val="404040"/>
                </a:solidFill>
                <a:latin typeface="微软雅黑" panose="020B0503020204020204" charset="-122"/>
                <a:cs typeface="微软雅黑" panose="020B0503020204020204" charset="-122"/>
              </a:rPr>
              <a:t>或者</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undefined</a:t>
            </a:r>
            <a:r>
              <a:rPr sz="1350" b="1" spc="-8" dirty="0">
                <a:solidFill>
                  <a:srgbClr val="404040"/>
                </a:solidFill>
                <a:latin typeface="微软雅黑" panose="020B0503020204020204" charset="-122"/>
                <a:cs typeface="微软雅黑" panose="020B0503020204020204" charset="-122"/>
              </a:rPr>
              <a:t> </a:t>
            </a:r>
            <a:r>
              <a:rPr sz="1350" b="1" dirty="0">
                <a:solidFill>
                  <a:srgbClr val="404040"/>
                </a:solidFill>
                <a:latin typeface="微软雅黑" panose="020B0503020204020204" charset="-122"/>
                <a:cs typeface="微软雅黑" panose="020B0503020204020204" charset="-122"/>
              </a:rPr>
              <a:t>时，返回其右侧操作数，  否则返回左侧操作数；</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endParaRPr dirty="0"/>
          </a:p>
        </p:txBody>
      </p:sp>
      <p:sp>
        <p:nvSpPr>
          <p:cNvPr id="8" name="object 8"/>
          <p:cNvSpPr/>
          <p:nvPr/>
        </p:nvSpPr>
        <p:spPr>
          <a:xfrm>
            <a:off x="480202" y="3915768"/>
            <a:ext cx="2576714" cy="802369"/>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是支持默认参数的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也是支持默认参数的：</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这个时候</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的类型其实是</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undefined </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number </a:t>
            </a:r>
            <a:r>
              <a:rPr sz="1350" dirty="0">
                <a:solidFill>
                  <a:srgbClr val="404040"/>
                </a:solidFill>
                <a:latin typeface="微软雅黑" panose="020B0503020204020204" charset="-122"/>
                <a:cs typeface="微软雅黑" panose="020B0503020204020204" charset="-122"/>
              </a:rPr>
              <a:t>类型的联合。</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endParaRPr dirty="0"/>
          </a:p>
        </p:txBody>
      </p:sp>
      <p:sp>
        <p:nvSpPr>
          <p:cNvPr id="9" name="object 9"/>
          <p:cNvSpPr/>
          <p:nvPr/>
        </p:nvSpPr>
        <p:spPr>
          <a:xfrm>
            <a:off x="441899" y="1352347"/>
            <a:ext cx="3862590" cy="1171380"/>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也支持剩余参数，剩余参数语法允许我们将一个不定数量的参数放到一个数组中。</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endParaRPr dirty="0"/>
          </a:p>
        </p:txBody>
      </p:sp>
      <p:sp>
        <p:nvSpPr>
          <p:cNvPr id="8" name="object 8"/>
          <p:cNvSpPr/>
          <p:nvPr/>
        </p:nvSpPr>
        <p:spPr>
          <a:xfrm>
            <a:off x="333571" y="1439098"/>
            <a:ext cx="4094945" cy="3322163"/>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pe可以用来声明一个对象类型：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对象的另外一种声明方式就是通过接口来声明：</a:t>
            </a:r>
            <a:endParaRPr sz="1350">
              <a:latin typeface="微软雅黑" panose="020B0503020204020204" charset="-122"/>
              <a:cs typeface="微软雅黑" panose="020B0503020204020204" charset="-122"/>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他们在使用上的区别，我们后续再来说明。</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接下来我们继续学习一下接口的其他特性。</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endParaRPr dirty="0"/>
          </a:p>
        </p:txBody>
      </p:sp>
      <p:sp>
        <p:nvSpPr>
          <p:cNvPr id="10" name="object 10"/>
          <p:cNvSpPr/>
          <p:nvPr/>
        </p:nvSpPr>
        <p:spPr>
          <a:xfrm>
            <a:off x="366916" y="1453678"/>
            <a:ext cx="1880174" cy="907670"/>
          </a:xfrm>
          <a:prstGeom prst="rect">
            <a:avLst/>
          </a:prstGeom>
          <a:blipFill>
            <a:blip r:embed="rId1"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2"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我们会发现interface和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都可以用来定义对象类型，那么在开发中定义对象类型时，到底选择哪一个呢？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如果是定义非对象类型，通常推荐使用</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比如</a:t>
            </a:r>
            <a:r>
              <a:rPr sz="1350" spc="-4" dirty="0">
                <a:solidFill>
                  <a:srgbClr val="404040"/>
                </a:solidFill>
                <a:latin typeface="微软雅黑" panose="020B0503020204020204" charset="-122"/>
                <a:cs typeface="微软雅黑" panose="020B0503020204020204" charset="-122"/>
              </a:rPr>
              <a:t>Direction</a:t>
            </a:r>
            <a:r>
              <a:rPr sz="1350" dirty="0">
                <a:solidFill>
                  <a:srgbClr val="404040"/>
                </a:solidFill>
                <a:latin typeface="微软雅黑" panose="020B0503020204020204" charset="-122"/>
                <a:cs typeface="微软雅黑" panose="020B0503020204020204" charset="-122"/>
              </a:rPr>
              <a:t>、</a:t>
            </a:r>
            <a:r>
              <a:rPr sz="1350" spc="-4" dirty="0">
                <a:solidFill>
                  <a:srgbClr val="404040"/>
                </a:solidFill>
                <a:latin typeface="微软雅黑" panose="020B0503020204020204" charset="-122"/>
                <a:cs typeface="微软雅黑" panose="020B0503020204020204" charset="-122"/>
              </a:rPr>
              <a:t>Alignment</a:t>
            </a:r>
            <a:r>
              <a:rPr sz="1350" dirty="0">
                <a:solidFill>
                  <a:srgbClr val="404040"/>
                </a:solidFill>
                <a:latin typeface="微软雅黑" panose="020B0503020204020204" charset="-122"/>
                <a:cs typeface="微软雅黑" panose="020B0503020204020204" charset="-122"/>
              </a:rPr>
              <a:t>、一些Function；</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如果是定义对象类型，那么他们是有区别的：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interface 可以重复的对某个接口来定义属性和方法；</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定义的是别名，别名是不能重复的；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endParaRPr dirty="0"/>
          </a:p>
        </p:txBody>
      </p:sp>
      <p:sp>
        <p:nvSpPr>
          <p:cNvPr id="8" name="object 8"/>
          <p:cNvSpPr/>
          <p:nvPr/>
        </p:nvSpPr>
        <p:spPr>
          <a:xfrm>
            <a:off x="426193" y="2896716"/>
            <a:ext cx="2324303" cy="173303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接口中我们也可以定义可选属性：</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endParaRPr dirty="0"/>
          </a:p>
        </p:txBody>
      </p:sp>
      <p:sp>
        <p:nvSpPr>
          <p:cNvPr id="8" name="object 8"/>
          <p:cNvSpPr/>
          <p:nvPr/>
        </p:nvSpPr>
        <p:spPr>
          <a:xfrm>
            <a:off x="357641" y="1364304"/>
            <a:ext cx="2954627" cy="351093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接口中也可以定义只读属性：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这样就意味着我们再初始化之后，这个值是不可以被修改的；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endParaRPr dirty="0"/>
          </a:p>
        </p:txBody>
      </p:sp>
      <p:sp>
        <p:nvSpPr>
          <p:cNvPr id="8" name="object 8"/>
          <p:cNvSpPr/>
          <p:nvPr/>
        </p:nvSpPr>
        <p:spPr>
          <a:xfrm>
            <a:off x="488307" y="1675948"/>
            <a:ext cx="2962579" cy="326785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前面我们使用</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e来定义对象类型，这个时候其中的属性名、类型、方法都是确定的，但是有时候我们会遇 到类似下面的对象：</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endParaRPr dirty="0"/>
          </a:p>
        </p:txBody>
      </p:sp>
      <p:sp>
        <p:nvSpPr>
          <p:cNvPr id="8" name="object 8"/>
          <p:cNvSpPr/>
          <p:nvPr/>
        </p:nvSpPr>
        <p:spPr>
          <a:xfrm>
            <a:off x="385964" y="1910674"/>
            <a:ext cx="3320273" cy="2049725"/>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枚举类型是为数不多的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特性有的特性之一：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枚举其实就是将一组可能出现的值，一个个列举出来，定义在一个类型中，这个类型就是枚举类型；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枚举允许开发者定义一组命名常量，常量可以是数字、字符串类型；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endParaRPr dirty="0"/>
          </a:p>
        </p:txBody>
      </p:sp>
      <p:sp>
        <p:nvSpPr>
          <p:cNvPr id="8" name="object 8"/>
          <p:cNvSpPr/>
          <p:nvPr/>
        </p:nvSpPr>
        <p:spPr>
          <a:xfrm>
            <a:off x="628549" y="2802478"/>
            <a:ext cx="1844708" cy="1267817"/>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虽然any是可以的，</a:t>
            </a:r>
            <a:r>
              <a:rPr sz="1200" dirty="0">
                <a:solidFill>
                  <a:srgbClr val="404040"/>
                </a:solidFill>
                <a:latin typeface="微软雅黑" panose="020B0503020204020204" charset="-122"/>
                <a:cs typeface="微软雅黑" panose="020B0503020204020204" charset="-122"/>
              </a:rPr>
              <a:t>但是定义为any的时候，我们其实已经丢失了类型信息：</a:t>
            </a:r>
            <a:endParaRPr sz="1200">
              <a:latin typeface="微软雅黑" panose="020B0503020204020204" charset="-122"/>
              <a:cs typeface="微软雅黑" panose="020B0503020204020204" charset="-122"/>
            </a:endParaRPr>
          </a:p>
          <a:p>
            <a:pPr marL="412115" lvl="1" indent="-176530">
              <a:spcBef>
                <a:spcPts val="114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比如我们传入的是一个number，那么我们希望返回的可不是any类型，而是number类型；</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所以，我们需要在函数中可以捕获到参数的类型是numb</a:t>
            </a:r>
            <a:r>
              <a:rPr sz="1200" spc="4" dirty="0">
                <a:solidFill>
                  <a:srgbClr val="404040"/>
                </a:solidFill>
                <a:latin typeface="微软雅黑" panose="020B0503020204020204" charset="-122"/>
                <a:cs typeface="微软雅黑" panose="020B0503020204020204" charset="-122"/>
              </a:rPr>
              <a:t>e</a:t>
            </a:r>
            <a:r>
              <a:rPr sz="1200" dirty="0">
                <a:solidFill>
                  <a:srgbClr val="404040"/>
                </a:solidFill>
                <a:latin typeface="微软雅黑" panose="020B0503020204020204" charset="-122"/>
                <a:cs typeface="微软雅黑" panose="020B0503020204020204" charset="-122"/>
              </a:rPr>
              <a:t>r，并且同时使用它来作为返回值的类型；</a:t>
            </a:r>
            <a:endParaRPr sz="1200">
              <a:latin typeface="微软雅黑" panose="020B0503020204020204" charset="-122"/>
              <a:cs typeface="微软雅黑" panose="020B0503020204020204" charset="-122"/>
            </a:endParaRPr>
          </a:p>
          <a:p>
            <a:pPr lvl="1">
              <a:spcBef>
                <a:spcPts val="30"/>
              </a:spcBef>
              <a:buClr>
                <a:srgbClr val="404040"/>
              </a:buClr>
              <a:buFont typeface="Wingdings" panose="05000000000000000000"/>
              <a:buChar char=""/>
            </a:pPr>
            <a:endParaRPr sz="1275">
              <a:latin typeface="Times New Roman" panose="02020603050405020304"/>
              <a:cs typeface="Times New Roman" panose="02020603050405020304"/>
            </a:endParaRPr>
          </a:p>
          <a:p>
            <a:pPr marL="180975" indent="-171450">
              <a:buFont typeface="Wingdings" panose="05000000000000000000"/>
              <a:buChar char=""/>
              <a:tabLst>
                <a:tab pos="180975" algn="l"/>
              </a:tabLst>
            </a:pPr>
            <a:r>
              <a:rPr sz="1200" dirty="0">
                <a:solidFill>
                  <a:srgbClr val="404040"/>
                </a:solidFill>
                <a:latin typeface="微软雅黑" panose="020B0503020204020204" charset="-122"/>
                <a:cs typeface="微软雅黑" panose="020B0503020204020204" charset="-122"/>
              </a:rPr>
              <a:t>我们需要在这里使用一种特性的变量</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类型变量（type</a:t>
            </a:r>
            <a:r>
              <a:rPr sz="1200" spc="-4" dirty="0">
                <a:solidFill>
                  <a:srgbClr val="404040"/>
                </a:solidFill>
                <a:latin typeface="微软雅黑" panose="020B0503020204020204" charset="-122"/>
                <a:cs typeface="微软雅黑" panose="020B0503020204020204" charset="-122"/>
              </a:rPr>
              <a:t> variable），</a:t>
            </a:r>
            <a:r>
              <a:rPr sz="1200" dirty="0">
                <a:solidFill>
                  <a:srgbClr val="404040"/>
                </a:solidFill>
                <a:latin typeface="微软雅黑" panose="020B0503020204020204" charset="-122"/>
                <a:cs typeface="微软雅黑" panose="020B0503020204020204" charset="-122"/>
              </a:rPr>
              <a:t>它作用于类型，而不是值：</a:t>
            </a:r>
            <a:endParaRPr sz="1200">
              <a:latin typeface="微软雅黑" panose="020B0503020204020204" charset="-122"/>
              <a:cs typeface="微软雅黑" panose="020B0503020204020204" charset="-122"/>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00" b="1" dirty="0">
                <a:solidFill>
                  <a:srgbClr val="404040"/>
                </a:solidFill>
                <a:latin typeface="微软雅黑" panose="020B0503020204020204" charset="-122"/>
                <a:cs typeface="微软雅黑" panose="020B0503020204020204" charset="-122"/>
              </a:rPr>
              <a:t>这里我们可以使用两种方式来调用它：</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方式一：通过</a:t>
            </a:r>
            <a:r>
              <a:rPr sz="1200" spc="-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&lt;类型&gt; 的方式将类型传递给函数；</a:t>
            </a:r>
            <a:endParaRPr sz="1200">
              <a:latin typeface="微软雅黑" panose="020B0503020204020204" charset="-122"/>
              <a:cs typeface="微软雅黑" panose="020B0503020204020204" charset="-122"/>
            </a:endParaRPr>
          </a:p>
          <a:p>
            <a:pPr marL="412115" lvl="1" indent="-176530">
              <a:spcBef>
                <a:spcPts val="110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方式二：通过类型推到，自动推到出我们传入变量的类型：</a:t>
            </a:r>
            <a:endParaRPr sz="1200">
              <a:latin typeface="微软雅黑" panose="020B0503020204020204" charset="-122"/>
              <a:cs typeface="微软雅黑" panose="020B0503020204020204" charset="-122"/>
            </a:endParaRPr>
          </a:p>
          <a:p>
            <a:pPr marL="609600" lvl="2" indent="-190500">
              <a:spcBef>
                <a:spcPts val="1110"/>
              </a:spcBef>
              <a:buFont typeface="Wingdings" panose="05000000000000000000"/>
              <a:buChar char=""/>
              <a:tabLst>
                <a:tab pos="609600" algn="l"/>
              </a:tabLst>
            </a:pPr>
            <a:r>
              <a:rPr sz="1200" dirty="0">
                <a:solidFill>
                  <a:srgbClr val="404040"/>
                </a:solidFill>
                <a:latin typeface="微软雅黑" panose="020B0503020204020204" charset="-122"/>
                <a:cs typeface="微软雅黑" panose="020B0503020204020204" charset="-122"/>
              </a:rPr>
              <a:t>在这里会推导出它们是</a:t>
            </a:r>
            <a:r>
              <a:rPr sz="1200" spc="-6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字面量类型</a:t>
            </a:r>
            <a:r>
              <a:rPr sz="1350" dirty="0">
                <a:solidFill>
                  <a:srgbClr val="404040"/>
                </a:solidFill>
                <a:latin typeface="微软雅黑" panose="020B0503020204020204" charset="-122"/>
                <a:cs typeface="微软雅黑" panose="020B0503020204020204" charset="-122"/>
              </a:rPr>
              <a:t>的，因为字面量类型对于我们的函数也是适用的</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endParaRPr dirty="0"/>
          </a:p>
        </p:txBody>
      </p:sp>
      <p:sp>
        <p:nvSpPr>
          <p:cNvPr id="9" name="object 9"/>
          <p:cNvSpPr/>
          <p:nvPr/>
        </p:nvSpPr>
        <p:spPr>
          <a:xfrm>
            <a:off x="431563" y="2372184"/>
            <a:ext cx="3537322" cy="7276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在定义接口的时候我们也可以使用泛型：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endParaRPr dirty="0"/>
          </a:p>
        </p:txBody>
      </p:sp>
      <p:sp>
        <p:nvSpPr>
          <p:cNvPr id="8" name="object 8"/>
          <p:cNvSpPr/>
          <p:nvPr/>
        </p:nvSpPr>
        <p:spPr>
          <a:xfrm>
            <a:off x="495903" y="1593810"/>
            <a:ext cx="3941425" cy="284854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我们也可以编写一个泛型类：</a:t>
            </a:r>
            <a:endParaRPr sz="1350">
              <a:latin typeface="微软雅黑" panose="020B0503020204020204" charset="-122"/>
              <a:cs typeface="微软雅黑" panose="020B0503020204020204" charset="-122"/>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panose="020B0503020204020204" charset="-122"/>
                <a:cs typeface="微软雅黑" panose="020B0503020204020204" charset="-122"/>
              </a:rPr>
              <a:t>泛型类</a:t>
            </a:r>
            <a:endParaRPr sz="2700">
              <a:latin typeface="微软雅黑" panose="020B0503020204020204" charset="-122"/>
              <a:cs typeface="微软雅黑" panose="020B0503020204020204" charset="-122"/>
            </a:endParaRPr>
          </a:p>
        </p:txBody>
      </p:sp>
      <p:sp>
        <p:nvSpPr>
          <p:cNvPr id="8" name="object 8"/>
          <p:cNvSpPr/>
          <p:nvPr/>
        </p:nvSpPr>
        <p:spPr>
          <a:xfrm>
            <a:off x="370461" y="1425806"/>
            <a:ext cx="4882474" cy="328442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tsconfig.json</a:t>
            </a:r>
            <a:r>
              <a:rPr sz="1350" dirty="0">
                <a:solidFill>
                  <a:srgbClr val="404040"/>
                </a:solidFill>
                <a:latin typeface="微软雅黑" panose="020B0503020204020204" charset="-122"/>
                <a:cs typeface="微软雅黑" panose="020B0503020204020204" charset="-122"/>
              </a:rPr>
              <a:t>是用于配置</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编译时的配置选项：</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AD1F1F"/>
                </a:solidFill>
                <a:uFill>
                  <a:solidFill>
                    <a:srgbClr val="AD1F1F"/>
                  </a:solidFill>
                </a:uFill>
                <a:latin typeface="微软雅黑" panose="020B0503020204020204" charset="-122"/>
                <a:cs typeface="微软雅黑" panose="020B0503020204020204" charset="-122"/>
              </a:rPr>
              <a:t>https://</a:t>
            </a:r>
            <a:r>
              <a:rPr sz="1350" u="sng" spc="-4" dirty="0">
                <a:solidFill>
                  <a:srgbClr val="AD1F1F"/>
                </a:solidFill>
                <a:uFill>
                  <a:solidFill>
                    <a:srgbClr val="AD1F1F"/>
                  </a:solidFill>
                </a:uFill>
                <a:latin typeface="微软雅黑" panose="020B0503020204020204" charset="-122"/>
                <a:cs typeface="微软雅黑" panose="020B0503020204020204" charset="-122"/>
                <a:hlinkClick r:id="rId1"/>
              </a:rPr>
              <a:t>www.typescriptlang.org/tsconfig</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我们这里讲解几个比较常见的：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sp>
        <p:nvSpPr>
          <p:cNvPr id="8" name="object 8"/>
          <p:cNvSpPr/>
          <p:nvPr/>
        </p:nvSpPr>
        <p:spPr>
          <a:xfrm>
            <a:off x="379378" y="2116945"/>
            <a:ext cx="6267044" cy="286355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534516" y="913793"/>
            <a:ext cx="4441967" cy="4082653"/>
          </a:xfrm>
          <a:prstGeom prst="rect">
            <a:avLst/>
          </a:prstGeom>
          <a:blipFill>
            <a:blip r:embed="rId1"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a:t>
            </a:r>
            <a:r>
              <a:rPr sz="1600" dirty="0" err="1" smtClean="0">
                <a:solidFill>
                  <a:schemeClr val="tx1">
                    <a:lumMod val="85000"/>
                    <a:lumOff val="15000"/>
                  </a:schemeClr>
                </a:solidFill>
                <a:latin typeface="Helvetica"/>
                <a:cs typeface="Helvetica"/>
              </a:rPr>
              <a:t>内容的变化通过局部更新实现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2" cstate="print"/>
          <a:srcRect/>
          <a:stretch>
            <a:fillRect/>
          </a:stretch>
        </p:blipFill>
        <p:spPr bwMode="auto">
          <a:xfrm>
            <a:off x="854208" y="986385"/>
            <a:ext cx="7485319" cy="36529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4815"/>
          </a:xfrm>
          <a:prstGeom prst="rect">
            <a:avLst/>
          </a:prstGeom>
        </p:spPr>
        <p:txBody>
          <a:bodyPr vert="horz" wrap="square" lIns="0" tIns="9525" rIns="0" bIns="0" rtlCol="0">
            <a:spAutoFit/>
          </a:bodyPr>
          <a:lstStyle/>
          <a:p>
            <a:pPr marL="9525">
              <a:spcBef>
                <a:spcPts val="75"/>
              </a:spcBef>
            </a:pPr>
            <a:r>
              <a:rPr lang="en-US" spc="-135" dirty="0" err="1" smtClean="0"/>
              <a:t>vue 3</a:t>
            </a:r>
            <a:endParaRPr lang="en-US" spc="-135" dirty="0" err="1" smtClean="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单文件组件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920240" y="621665"/>
            <a:ext cx="5216525" cy="4328160"/>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8" name="图片 7"/>
          <p:cNvPicPr>
            <a:picLocks noChangeAspect="1"/>
          </p:cNvPicPr>
          <p:nvPr/>
        </p:nvPicPr>
        <p:blipFill>
          <a:blip r:embed="rId2" cstate="print"/>
          <a:stretch>
            <a:fillRect/>
          </a:stretch>
        </p:blipFill>
        <p:spPr>
          <a:xfrm>
            <a:off x="502285" y="600710"/>
            <a:ext cx="3785235" cy="4247515"/>
          </a:xfrm>
          <a:prstGeom prst="rect">
            <a:avLst/>
          </a:prstGeom>
        </p:spPr>
      </p:pic>
      <p:pic>
        <p:nvPicPr>
          <p:cNvPr id="9" name="图片 8"/>
          <p:cNvPicPr>
            <a:picLocks noChangeAspect="1"/>
          </p:cNvPicPr>
          <p:nvPr/>
        </p:nvPicPr>
        <p:blipFill>
          <a:blip r:embed="rId3" cstate="print"/>
          <a:stretch>
            <a:fillRect/>
          </a:stretch>
        </p:blipFill>
        <p:spPr>
          <a:xfrm>
            <a:off x="4472305" y="642620"/>
            <a:ext cx="4171950" cy="4137660"/>
          </a:xfrm>
          <a:prstGeom prst="rect">
            <a:avLst/>
          </a:prstGeom>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olidFill>
                  <a:srgbClr val="FF0000"/>
                </a:solidFill>
                <a:sym typeface="+mn-ea"/>
              </a:rPr>
              <a:t>setup</a:t>
            </a:r>
            <a:r>
              <a:rPr lang="zh-CN" altLang="en-US" sz="1400" dirty="0">
                <a:sym typeface="+mn-ea"/>
              </a:rPr>
              <a:t>() 钩子是在组件中使用组合式 API 的入口</a:t>
            </a:r>
            <a:endParaRPr lang="zh-CN" altLang="en-US" sz="1400" dirty="0">
              <a:sym typeface="+mn-ea"/>
            </a:endParaRPr>
          </a:p>
        </p:txBody>
      </p:sp>
      <p:sp>
        <p:nvSpPr>
          <p:cNvPr id="2" name="文本框 1"/>
          <p:cNvSpPr txBox="1"/>
          <p:nvPr>
            <p:custDataLst>
              <p:tags r:id="rId2"/>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olidFill>
                  <a:srgbClr val="FF0000"/>
                </a:solidFill>
                <a:sym typeface="+mn-ea"/>
              </a:rPr>
              <a:t>setup</a:t>
            </a: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return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count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
        <p:nvSpPr>
          <p:cNvPr id="3" name="文本框 2"/>
          <p:cNvSpPr txBox="1"/>
          <p:nvPr>
            <p:custDataLst>
              <p:tags r:id="rId3"/>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a:t>
            </a:r>
            <a:r>
              <a:rPr lang="en-US" altLang="zh-CN" sz="1400" dirty="0">
                <a:solidFill>
                  <a:srgbClr val="FF0000"/>
                </a:solidFill>
                <a:sym typeface="+mn-ea"/>
              </a:rPr>
              <a:t>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64076"/>
            <a:ext cx="3429000"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使用 Vue 的 </a:t>
            </a:r>
            <a:r>
              <a:rPr lang="zh-CN" altLang="en-US" sz="1400" dirty="0">
                <a:solidFill>
                  <a:srgbClr val="FF0000"/>
                </a:solidFill>
                <a:sym typeface="+mn-ea"/>
              </a:rPr>
              <a:t>reactive</a:t>
            </a:r>
            <a:r>
              <a:rPr lang="zh-CN" altLang="en-US" sz="1400" dirty="0">
                <a:sym typeface="+mn-ea"/>
              </a:rPr>
              <a:t>() 用于</a:t>
            </a:r>
            <a:r>
              <a:rPr lang="zh-CN" altLang="en-US" sz="1400" dirty="0">
                <a:solidFill>
                  <a:srgbClr val="FF0000"/>
                </a:solidFill>
                <a:sym typeface="+mn-ea"/>
              </a:rPr>
              <a:t>对象</a:t>
            </a:r>
            <a:r>
              <a:rPr lang="zh-CN" altLang="en-US" sz="1400" dirty="0">
                <a:sym typeface="+mn-ea"/>
              </a:rPr>
              <a:t> (包括数组和内置类型，如 Map 和 Set)的声明响应式状态</a:t>
            </a:r>
            <a:endParaRPr lang="zh-CN" altLang="en-US" sz="1400" dirty="0">
              <a:sym typeface="+mn-ea"/>
            </a:endParaRPr>
          </a:p>
          <a:p>
            <a:pPr marR="0" algn="l" defTabSz="914400" rtl="0" fontAlgn="auto" latinLnBrk="0" hangingPunct="0">
              <a:lnSpc>
                <a:spcPct val="100000"/>
              </a:lnSpc>
              <a:spcBef>
                <a:spcPts val="0"/>
              </a:spcBef>
              <a:spcAft>
                <a:spcPts val="0"/>
              </a:spcAft>
              <a:buClrTx/>
              <a:buSzTx/>
            </a:pPr>
            <a:endParaRPr lang="zh-CN" altLang="en-US" sz="1400" dirty="0">
              <a:solidFill>
                <a:schemeClr val="tx1">
                  <a:lumMod val="85000"/>
                  <a:lumOff val="15000"/>
                </a:schemeClr>
              </a:solidFill>
              <a:latin typeface="Helvetica"/>
              <a:cs typeface="Helvetica"/>
              <a:sym typeface="+mn-e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reactive } from 'vue'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counter = reactive({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  count: 0</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console.log(counter.count) // 0</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counter.count++</a:t>
            </a:r>
            <a:endParaRPr lang="zh-CN" sz="1400" dirty="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932931"/>
            <a:ext cx="3981450" cy="159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API </a:t>
            </a:r>
            <a:r>
              <a:rPr lang="zh-CN" altLang="en-US" sz="1400" dirty="0">
                <a:solidFill>
                  <a:srgbClr val="FF0000"/>
                </a:solidFill>
                <a:sym typeface="+mn-ea"/>
              </a:rPr>
              <a:t>ref</a:t>
            </a:r>
            <a:r>
              <a:rPr lang="zh-CN" altLang="en-US" sz="1400" dirty="0">
                <a:sym typeface="+mn-ea"/>
              </a:rPr>
              <a:t>() 则可以接受任何</a:t>
            </a:r>
            <a:r>
              <a:rPr lang="zh-CN" altLang="en-US" sz="1400" dirty="0">
                <a:solidFill>
                  <a:srgbClr val="FF0000"/>
                </a:solidFill>
                <a:sym typeface="+mn-ea"/>
              </a:rPr>
              <a:t>值类型</a:t>
            </a:r>
            <a:r>
              <a:rPr lang="zh-CN" altLang="en-US" sz="1400" dirty="0">
                <a:sym typeface="+mn-ea"/>
              </a:rPr>
              <a:t>。ref 会返回一个包裹对象，并在 .value 属性下暴露内部值</a:t>
            </a:r>
            <a:endParaRPr lang="zh-CN" altLang="en-US" sz="1400" dirty="0">
              <a:sym typeface="+mn-e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ref } from 'vue'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message = ref('Hello World!')</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console.log(message.value) // "Hello World!"</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message.value = 'Changed'</a:t>
            </a:r>
            <a:endParaRPr lang="zh-CN" sz="1400" dirty="0">
              <a:solidFill>
                <a:schemeClr val="tx1">
                  <a:lumMod val="85000"/>
                  <a:lumOff val="15000"/>
                </a:schemeClr>
              </a:solidFill>
              <a:latin typeface="Helvetica"/>
              <a:cs typeface="Helvetica"/>
            </a:endParaRPr>
          </a:p>
        </p:txBody>
      </p:sp>
      <p:pic>
        <p:nvPicPr>
          <p:cNvPr id="1026" name="Picture 2"/>
          <p:cNvPicPr>
            <a:picLocks noChangeAspect="1" noChangeArrowheads="1"/>
          </p:cNvPicPr>
          <p:nvPr/>
        </p:nvPicPr>
        <p:blipFill>
          <a:blip r:embed="rId3" cstate="print"/>
          <a:srcRect/>
          <a:stretch>
            <a:fillRect/>
          </a:stretch>
        </p:blipFill>
        <p:spPr bwMode="auto">
          <a:xfrm>
            <a:off x="5429250" y="1171575"/>
            <a:ext cx="3152775" cy="24955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18870"/>
            <a:ext cx="3362960"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双大括号不能在 HTML attributes 中使用。想要响应式地绑定一个 attribute，应该使用</a:t>
            </a:r>
            <a:r>
              <a:rPr lang="zh-CN" sz="1400">
                <a:solidFill>
                  <a:schemeClr val="tx1"/>
                </a:solidFill>
                <a:latin typeface="Helvetica"/>
                <a:cs typeface="Helvetica"/>
              </a:rPr>
              <a:t> v-bind</a:t>
            </a:r>
            <a:r>
              <a:rPr lang="zh-CN" sz="1400">
                <a:noFill/>
                <a:latin typeface="Helvetica"/>
                <a:cs typeface="Helvetica"/>
              </a:rPr>
              <a:t> </a:t>
            </a:r>
            <a:r>
              <a:rPr lang="zh-CN" sz="1400">
                <a:solidFill>
                  <a:schemeClr val="tx1">
                    <a:lumMod val="85000"/>
                    <a:lumOff val="15000"/>
                  </a:schemeClr>
                </a:solidFill>
                <a:latin typeface="Helvetica"/>
                <a:cs typeface="Helvetica"/>
              </a:rPr>
              <a:t>指令：</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a:t>
            </a:r>
            <a:r>
              <a:rPr lang="zh-CN" sz="1400">
                <a:solidFill>
                  <a:srgbClr val="FF0000"/>
                </a:solidFill>
                <a:latin typeface="Helvetica"/>
                <a:cs typeface="Helvetica"/>
              </a:rPr>
              <a:t> v-bind:id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737485"/>
            <a:ext cx="339026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因为 v-bind 非常常用，提供了特定的简写语法：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a:t>
            </a:r>
            <a:r>
              <a:rPr lang="zh-CN" sz="1400">
                <a:solidFill>
                  <a:srgbClr val="FF0000"/>
                </a:solidFill>
                <a:latin typeface="Helvetica"/>
                <a:cs typeface="Helvetica"/>
              </a:rPr>
              <a:t>:id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cstate="print"/>
          <a:stretch>
            <a:fillRect/>
          </a:stretch>
        </p:blipFill>
        <p:spPr>
          <a:xfrm>
            <a:off x="5387975" y="1219835"/>
            <a:ext cx="2895600" cy="2603500"/>
          </a:xfrm>
          <a:prstGeom prst="rect">
            <a:avLst/>
          </a:prstGeom>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756920" y="1118870"/>
            <a:ext cx="4261485"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v-on:click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4983480" y="1215390"/>
            <a:ext cx="4038600" cy="2305050"/>
          </a:xfrm>
          <a:prstGeom prst="rect">
            <a:avLst/>
          </a:prstGeom>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905510" y="1026160"/>
            <a:ext cx="371094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:value</a:t>
            </a:r>
            <a:r>
              <a:rPr lang="zh-CN" sz="1400">
                <a:solidFill>
                  <a:schemeClr val="tx1">
                    <a:lumMod val="85000"/>
                    <a:lumOff val="15000"/>
                  </a:schemeClr>
                </a:solidFill>
                <a:latin typeface="Helvetica"/>
                <a:cs typeface="Helvetica"/>
              </a:rPr>
              <a:t>="text" </a:t>
            </a:r>
            <a:r>
              <a:rPr lang="zh-CN" sz="1400">
                <a:solidFill>
                  <a:srgbClr val="FF0000"/>
                </a:solidFill>
                <a:latin typeface="Helvetica"/>
                <a:cs typeface="Helvetica"/>
              </a:rPr>
              <a:t>@input</a:t>
            </a:r>
            <a:r>
              <a:rPr lang="zh-CN" sz="1400">
                <a:solidFill>
                  <a:schemeClr val="tx1">
                    <a:lumMod val="85000"/>
                    <a:lumOff val="15000"/>
                  </a:schemeClr>
                </a:solidFill>
                <a:latin typeface="Helvetica"/>
                <a:cs typeface="Helvetica"/>
              </a:rPr>
              <a:t>="onInput"&gt;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v-model</a:t>
            </a:r>
            <a:r>
              <a:rPr lang="zh-CN" sz="1400">
                <a:solidFill>
                  <a:schemeClr val="tx1">
                    <a:lumMod val="85000"/>
                    <a:lumOff val="15000"/>
                  </a:schemeClr>
                </a:solidFill>
                <a:latin typeface="Helvetica"/>
                <a:cs typeface="Helvetica"/>
              </a:rPr>
              <a:t>="text"&gt;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4951095" y="1026160"/>
            <a:ext cx="3351530" cy="3372485"/>
          </a:xfrm>
          <a:prstGeom prst="rect">
            <a:avLst/>
          </a:prstGeom>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v-model 的参数</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2067560" y="821690"/>
            <a:ext cx="5008245" cy="390144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a:t>
            </a:r>
            <a:r>
              <a:rPr sz="1600" dirty="0" err="1" smtClean="0">
                <a:solidFill>
                  <a:schemeClr val="tx1">
                    <a:lumMod val="85000"/>
                    <a:lumOff val="15000"/>
                  </a:schemeClr>
                </a:solidFill>
                <a:latin typeface="Helvetica"/>
                <a:cs typeface="Helvetica"/>
              </a:rPr>
              <a:t>剩下的完全由浏览器支持</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1026795"/>
            <a:ext cx="508762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我们可以使用 </a:t>
            </a:r>
            <a:r>
              <a:rPr lang="zh-CN" sz="1400" b="1" dirty="0">
                <a:solidFill>
                  <a:srgbClr val="FF0000"/>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我们也可以使用</a:t>
            </a:r>
            <a:r>
              <a:rPr lang="zh-CN" sz="1400" dirty="0">
                <a:solidFill>
                  <a:srgbClr val="FF0000"/>
                </a:solidFill>
                <a:latin typeface="Helvetica"/>
                <a:cs typeface="Helvetica"/>
              </a:rPr>
              <a:t> </a:t>
            </a:r>
            <a:r>
              <a:rPr lang="zh-CN" sz="1400" b="1" dirty="0">
                <a:solidFill>
                  <a:srgbClr val="FF0000"/>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rgbClr val="FF0000"/>
                </a:solidFill>
                <a:latin typeface="Helvetica"/>
                <a:cs typeface="Helvetica"/>
              </a:rPr>
              <a:t> v-else-if</a:t>
            </a:r>
            <a:r>
              <a:rPr lang="zh-CN" sz="1400" b="1" dirty="0">
                <a:solidFill>
                  <a:schemeClr val="tx1">
                    <a:lumMod val="85000"/>
                    <a:lumOff val="15000"/>
                  </a:schemeClr>
                </a:solidFill>
                <a:latin typeface="Helvetica"/>
                <a:cs typeface="Helvetica"/>
              </a:rPr>
              <a:t> </a:t>
            </a:r>
            <a:r>
              <a:rPr lang="zh-CN" sz="1400" dirty="0">
                <a:solidFill>
                  <a:schemeClr val="tx1">
                    <a:lumMod val="85000"/>
                    <a:lumOff val="15000"/>
                  </a:schemeClr>
                </a:solidFill>
                <a:latin typeface="Helvetica"/>
                <a:cs typeface="Helvetica"/>
              </a:rPr>
              <a:t>来表示其他的条件分支：</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rgbClr val="FF0000"/>
                </a:solidFill>
                <a:latin typeface="Helvetica"/>
                <a:cs typeface="Helvetica"/>
              </a:rPr>
              <a:t>v-if vs. v-show</a:t>
            </a:r>
            <a:endParaRPr lang="zh-CN" sz="1400" b="1" dirty="0">
              <a:solidFill>
                <a:srgbClr val="FF0000"/>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5567045" y="1114425"/>
            <a:ext cx="3076575" cy="2884805"/>
          </a:xfrm>
          <a:prstGeom prst="rect">
            <a:avLst/>
          </a:prstGeom>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endParaRPr lang="en-US" altLang="zh-CN" b="1" dirty="0" smtClean="0">
              <a:solidFill>
                <a:schemeClr val="bg2"/>
              </a:solidFill>
              <a:latin typeface="微软雅黑" panose="020B0503020204020204" charset="-122"/>
              <a:ea typeface="微软雅黑" panose="020B0503020204020204" charset="-122"/>
            </a:endParaRPr>
          </a:p>
        </p:txBody>
      </p:sp>
      <p:pic>
        <p:nvPicPr>
          <p:cNvPr id="264194" name="Picture 2"/>
          <p:cNvPicPr>
            <a:picLocks noChangeAspect="1" noChangeArrowheads="1"/>
          </p:cNvPicPr>
          <p:nvPr/>
        </p:nvPicPr>
        <p:blipFill>
          <a:blip r:embed="rId2"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3"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4"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3"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4"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3" name="文本框 2"/>
          <p:cNvSpPr txBox="1"/>
          <p:nvPr>
            <p:custDataLst>
              <p:tags r:id="rId2"/>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支持缓存，相依赖的数据发生改变才会重新计算；</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不支持缓存，只要监听的数据变化就会触发相应操作</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不支持异步，当</a:t>
            </a: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内有异步操作时是无法监听数据变化的；</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支持异步操作</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属性的属性值是</a:t>
            </a:r>
            <a:r>
              <a:rPr lang="zh-CN" sz="1400" dirty="0" smtClean="0">
                <a:solidFill>
                  <a:schemeClr val="tx1">
                    <a:lumMod val="85000"/>
                    <a:lumOff val="15000"/>
                  </a:schemeClr>
                </a:solidFill>
                <a:latin typeface="Helvetica"/>
                <a:cs typeface="Helvetica"/>
              </a:rPr>
              <a:t>一</a:t>
            </a:r>
            <a:r>
              <a:rPr lang="zh-CN" altLang="en-US" sz="1400" dirty="0" smtClean="0">
                <a:solidFill>
                  <a:schemeClr val="tx1">
                    <a:lumMod val="85000"/>
                    <a:lumOff val="15000"/>
                  </a:schemeClr>
                </a:solidFill>
                <a:latin typeface="Helvetica"/>
                <a:cs typeface="Helvetica"/>
              </a:rPr>
              <a:t>个</a:t>
            </a:r>
            <a:r>
              <a:rPr lang="zh-CN" sz="1400" dirty="0" smtClean="0">
                <a:solidFill>
                  <a:schemeClr val="tx1">
                    <a:lumMod val="85000"/>
                    <a:lumOff val="15000"/>
                  </a:schemeClr>
                </a:solidFill>
                <a:latin typeface="Helvetica"/>
                <a:cs typeface="Helvetica"/>
              </a:rPr>
              <a:t>函数</a:t>
            </a:r>
            <a:r>
              <a:rPr lang="zh-CN" sz="1400" dirty="0">
                <a:solidFill>
                  <a:schemeClr val="tx1">
                    <a:lumMod val="85000"/>
                    <a:lumOff val="15000"/>
                  </a:schemeClr>
                </a:solidFill>
                <a:latin typeface="Helvetica"/>
                <a:cs typeface="Helvetica"/>
              </a:rPr>
              <a:t>，函数返回值为属性的属性值</a:t>
            </a:r>
            <a:r>
              <a:rPr lang="zh-CN"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其</a:t>
            </a:r>
            <a:r>
              <a:rPr lang="zh-CN" sz="1400" dirty="0" smtClean="0">
                <a:solidFill>
                  <a:schemeClr val="tx1">
                    <a:lumMod val="85000"/>
                    <a:lumOff val="15000"/>
                  </a:schemeClr>
                </a:solidFill>
                <a:latin typeface="Helvetica"/>
                <a:cs typeface="Helvetica"/>
              </a:rPr>
              <a:t>中</a:t>
            </a:r>
            <a:r>
              <a:rPr lang="zh-CN" sz="1400" dirty="0">
                <a:solidFill>
                  <a:schemeClr val="tx1">
                    <a:lumMod val="85000"/>
                    <a:lumOff val="15000"/>
                  </a:schemeClr>
                </a:solidFill>
                <a:latin typeface="Helvetica"/>
                <a:cs typeface="Helvetica"/>
              </a:rPr>
              <a:t>每个属性都可以设置set与get方法。</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监听的数据必须是data中声明过或父组件传递过来的props中的数据，当数据变化时，触发监听器</a:t>
            </a:r>
            <a:endParaRPr lang="zh-CN"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100" name="图片 99"/>
          <p:cNvPicPr/>
          <p:nvPr/>
        </p:nvPicPr>
        <p:blipFill>
          <a:blip r:embed="rId2"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3"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7" name="图片 6"/>
          <p:cNvPicPr>
            <a:picLocks noChangeAspect="1"/>
          </p:cNvPicPr>
          <p:nvPr/>
        </p:nvPicPr>
        <p:blipFill>
          <a:blip r:embed="rId2"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3"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67677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TypeScript</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是一种由微软开发的自由和开源的编程语言</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它是</a:t>
            </a:r>
            <a:r>
              <a:rPr sz="1600" dirty="0">
                <a:solidFill>
                  <a:schemeClr val="tx1">
                    <a:lumMod val="85000"/>
                    <a:lumOff val="15000"/>
                  </a:schemeClr>
                </a:solidFill>
                <a:latin typeface="Helvetica"/>
                <a:cs typeface="Helvetica"/>
              </a:rPr>
              <a:t> JavaScript </a:t>
            </a:r>
            <a:r>
              <a:rPr sz="1600" dirty="0" err="1">
                <a:solidFill>
                  <a:schemeClr val="tx1">
                    <a:lumMod val="85000"/>
                    <a:lumOff val="15000"/>
                  </a:schemeClr>
                </a:solidFill>
                <a:latin typeface="Helvetica"/>
                <a:cs typeface="Helvetica"/>
              </a:rPr>
              <a:t>的一个超集，而且本质上向这个语言添加了可选的静态类型和基于类的面向对象编程</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TypeScript具有可选的类型并可以编译为纯JavaScript</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从技术上讲TypeScript就是具有静态类型的</a:t>
            </a:r>
            <a:r>
              <a:rPr sz="1600" dirty="0">
                <a:solidFill>
                  <a:schemeClr val="tx1">
                    <a:lumMod val="85000"/>
                    <a:lumOff val="15000"/>
                  </a:schemeClr>
                </a:solidFill>
                <a:latin typeface="Helvetica"/>
                <a:cs typeface="Helvetica"/>
              </a:rPr>
              <a:t> JavaScript </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3"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endParaRPr lang="zh-CN" altLang="en-US" b="1" dirty="0" smtClean="0">
              <a:solidFill>
                <a:schemeClr val="bg2"/>
              </a:solidFill>
              <a:latin typeface="微软雅黑" panose="020B0503020204020204" charset="-122"/>
              <a:ea typeface="微软雅黑" panose="020B0503020204020204" charset="-122"/>
            </a:endParaRPr>
          </a:p>
        </p:txBody>
      </p:sp>
      <p:sp>
        <p:nvSpPr>
          <p:cNvPr id="8" name="文本框 6"/>
          <p:cNvSpPr txBox="1"/>
          <p:nvPr/>
        </p:nvSpPr>
        <p:spPr>
          <a:xfrm>
            <a:off x="1447800" y="986656"/>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dirty="0" smtClean="0"/>
              <a:t>以配置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endParaRPr lang="en-US" altLang="zh-CN" sz="1400" dirty="0" smtClean="0"/>
          </a:p>
          <a:p>
            <a:endParaRPr lang="en-US" altLang="zh-CN" sz="1400" dirty="0" smtClean="0"/>
          </a:p>
          <a:p>
            <a:pPr>
              <a:buFont typeface="Arial" panose="020B0604020202020204" pitchFamily="34" charset="0"/>
              <a:buChar char="•"/>
            </a:pPr>
            <a:r>
              <a:rPr lang="zh-CN" altLang="en-US" sz="1400" dirty="0" smtClean="0"/>
              <a:t>打包后部署的服务器上使用 </a:t>
            </a:r>
            <a:r>
              <a:rPr lang="en-US" altLang="zh-CN" sz="1400" dirty="0" err="1" smtClean="0">
                <a:solidFill>
                  <a:srgbClr val="FF0000"/>
                </a:solidFill>
              </a:rPr>
              <a:t>Nginx</a:t>
            </a:r>
            <a:r>
              <a:rPr lang="en-US" altLang="zh-CN" sz="1400" dirty="0" smtClean="0"/>
              <a:t> </a:t>
            </a:r>
            <a:r>
              <a:rPr lang="zh-CN" altLang="en-US" sz="1400" dirty="0" smtClean="0"/>
              <a:t>等工具反向代理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endParaRPr lang="en-US" altLang="zh-CN" sz="1400" dirty="0" smtClean="0"/>
          </a:p>
          <a:p>
            <a:endParaRPr lang="en-US" altLang="zh-CN" sz="1400" dirty="0" smtClean="0"/>
          </a:p>
          <a:p>
            <a:endParaRPr lang="en-US" altLang="zh-CN" sz="1400" dirty="0" smtClean="0"/>
          </a:p>
          <a:p>
            <a:pPr>
              <a:buFont typeface="Arial" panose="020B0604020202020204"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'https://xxx.com/api/v1'</a:t>
            </a:r>
            <a:endParaRPr lang="en-US" altLang="zh-CN" sz="1400" dirty="0" smtClean="0"/>
          </a:p>
          <a:p>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6002" name="Picture 2"/>
          <p:cNvPicPr>
            <a:picLocks noChangeAspect="1" noChangeArrowheads="1"/>
          </p:cNvPicPr>
          <p:nvPr/>
        </p:nvPicPr>
        <p:blipFill>
          <a:blip r:embed="rId2"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3"/>
              </a:rPr>
              <a:t>不同的历史模式 </a:t>
            </a:r>
            <a:r>
              <a:rPr lang="en-US" altLang="zh-CN" sz="1200" dirty="0" smtClean="0">
                <a:hlinkClick r:id="rId3"/>
              </a:rPr>
              <a:t>| </a:t>
            </a:r>
            <a:r>
              <a:rPr lang="en-US" altLang="zh-CN" sz="1200" dirty="0" err="1" smtClean="0">
                <a:hlinkClick r:id="rId3"/>
              </a:rPr>
              <a:t>Vue</a:t>
            </a:r>
            <a:r>
              <a:rPr lang="en-US" altLang="zh-CN" sz="1200" dirty="0" smtClean="0">
                <a:hlinkClick r:id="rId3"/>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7026" name="Picture 2"/>
          <p:cNvPicPr>
            <a:picLocks noChangeAspect="1" noChangeArrowheads="1"/>
          </p:cNvPicPr>
          <p:nvPr/>
        </p:nvPicPr>
        <p:blipFill>
          <a:blip r:embed="rId2"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运行命令</a:t>
            </a:r>
            <a:endParaRPr lang="zh-CN" altLang="en-US" b="1" dirty="0" smtClean="0">
              <a:solidFill>
                <a:schemeClr val="bg2"/>
              </a:solidFill>
              <a:latin typeface="微软雅黑" panose="020B0503020204020204" charset="-122"/>
              <a:ea typeface="微软雅黑" panose="020B0503020204020204" charset="-122"/>
            </a:endParaRP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9091" name="Picture 19"/>
          <p:cNvPicPr>
            <a:picLocks noChangeAspect="1" noChangeArrowheads="1"/>
          </p:cNvPicPr>
          <p:nvPr/>
        </p:nvPicPr>
        <p:blipFill>
          <a:blip r:embed="rId2"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3"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endParaRPr kumimoji="1" lang="zh-CN" altLang="en-US" sz="3600" b="1" dirty="0">
              <a:solidFill>
                <a:schemeClr val="bg1"/>
              </a:solidFill>
              <a:latin typeface="思源黑体 CN Regular" pitchFamily="34" charset="-122"/>
              <a:ea typeface="思源黑体 CN Regular" pitchFamily="34" charset="-122"/>
            </a:endParaRP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ODUxNWYxYzU3YWVlOTU1YzczYmYzMGU1YWYyZTQ5ZDMifQ=="/>
  <p:tag name="KSO_WPP_MARK_KEY" val="3c320917-d1f9-46b4-998b-b0ec2b33769c"/>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13692</Words>
  <Application>WPS 演示</Application>
  <PresentationFormat>全屏显示(16:9)</PresentationFormat>
  <Paragraphs>856</Paragraphs>
  <Slides>96</Slides>
  <Notes>57</Notes>
  <HiddenSlides>2</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96</vt:i4>
      </vt:variant>
    </vt:vector>
  </HeadingPairs>
  <TitlesOfParts>
    <vt:vector size="112" baseType="lpstr">
      <vt:lpstr>Arial</vt:lpstr>
      <vt:lpstr>宋体</vt:lpstr>
      <vt:lpstr>Wingdings</vt:lpstr>
      <vt:lpstr>Helvetica</vt:lpstr>
      <vt:lpstr>微软雅黑</vt:lpstr>
      <vt:lpstr>Franklin Gothic Book</vt:lpstr>
      <vt:lpstr>黑体</vt:lpstr>
      <vt:lpstr>思源黑体 CN Medium</vt:lpstr>
      <vt:lpstr>思源黑体 CN Regular</vt:lpstr>
      <vt:lpstr>Arial Unicode MS</vt:lpstr>
      <vt:lpstr>Arial</vt:lpstr>
      <vt:lpstr>Wingdings</vt:lpstr>
      <vt:lpstr>Consolas</vt:lpstr>
      <vt:lpstr>等线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默认参数</vt:lpstr>
      <vt:lpstr>剩余参数</vt:lpstr>
      <vt:lpstr>接口的声明</vt:lpstr>
      <vt:lpstr>interface和type区别</vt:lpstr>
      <vt:lpstr>可选属性</vt:lpstr>
      <vt:lpstr>只读属性</vt:lpstr>
      <vt:lpstr>索引类型</vt:lpstr>
      <vt:lpstr>TypeScript枚举类型</vt:lpstr>
      <vt:lpstr>泛型实现类型参数化</vt:lpstr>
      <vt:lpstr>泛型接口</vt:lpstr>
      <vt:lpstr>PowerPoint 演示文稿</vt:lpstr>
      <vt:lpstr>tsconfig.json文件</vt:lpstr>
      <vt:lpstr>tsconfig.json文件</vt:lpstr>
      <vt:lpstr>PowerPoint 演示文稿</vt:lpstr>
      <vt:lpstr>TypeScript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a</cp:lastModifiedBy>
  <cp:revision>1527</cp:revision>
  <dcterms:created xsi:type="dcterms:W3CDTF">2022-10-13T06:18:00Z</dcterms:created>
  <dcterms:modified xsi:type="dcterms:W3CDTF">2023-04-04T01:19:14Z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